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gif" ContentType="image/gif"/>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90" r:id="rId2"/>
    <p:sldId id="539" r:id="rId3"/>
    <p:sldId id="577" r:id="rId4"/>
    <p:sldId id="578" r:id="rId5"/>
    <p:sldId id="605" r:id="rId6"/>
    <p:sldId id="580" r:id="rId7"/>
    <p:sldId id="581" r:id="rId8"/>
    <p:sldId id="582" r:id="rId9"/>
    <p:sldId id="583" r:id="rId10"/>
    <p:sldId id="584" r:id="rId11"/>
    <p:sldId id="585" r:id="rId12"/>
    <p:sldId id="586" r:id="rId13"/>
    <p:sldId id="587" r:id="rId14"/>
    <p:sldId id="588" r:id="rId15"/>
    <p:sldId id="589" r:id="rId16"/>
    <p:sldId id="590" r:id="rId17"/>
    <p:sldId id="616" r:id="rId18"/>
    <p:sldId id="591" r:id="rId19"/>
    <p:sldId id="617" r:id="rId20"/>
    <p:sldId id="592" r:id="rId21"/>
    <p:sldId id="618" r:id="rId22"/>
    <p:sldId id="593" r:id="rId23"/>
    <p:sldId id="594" r:id="rId24"/>
    <p:sldId id="595" r:id="rId25"/>
    <p:sldId id="596" r:id="rId26"/>
    <p:sldId id="620" r:id="rId27"/>
    <p:sldId id="619" r:id="rId28"/>
    <p:sldId id="621" r:id="rId29"/>
    <p:sldId id="597" r:id="rId30"/>
    <p:sldId id="598" r:id="rId31"/>
    <p:sldId id="599" r:id="rId32"/>
    <p:sldId id="600" r:id="rId33"/>
    <p:sldId id="622" r:id="rId34"/>
    <p:sldId id="623" r:id="rId35"/>
    <p:sldId id="624" r:id="rId3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FF6"/>
    <a:srgbClr val="00FF00"/>
    <a:srgbClr val="ECDCF2"/>
    <a:srgbClr val="FFC8E2"/>
    <a:srgbClr val="FACBCE"/>
    <a:srgbClr val="C3C3C3"/>
    <a:srgbClr val="C7C7C7"/>
    <a:srgbClr val="AEA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20" autoAdjust="0"/>
    <p:restoredTop sz="83923" autoAdjust="0"/>
  </p:normalViewPr>
  <p:slideViewPr>
    <p:cSldViewPr snapToGrid="0" snapToObjects="1">
      <p:cViewPr varScale="1">
        <p:scale>
          <a:sx n="119" d="100"/>
          <a:sy n="119" d="100"/>
        </p:scale>
        <p:origin x="-104" y="-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2" charset="0"/>
                <a:ea typeface="ＭＳ Ｐゴシック" pitchFamily="32" charset="-128"/>
                <a:cs typeface="ＭＳ Ｐゴシック" pitchFamily="32"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10" charset="-128"/>
                <a:cs typeface="+mn-cs"/>
              </a:defRPr>
            </a:lvl1pPr>
          </a:lstStyle>
          <a:p>
            <a:pPr>
              <a:defRPr/>
            </a:pPr>
            <a:fld id="{2C1E9724-FEAB-43D8-AAA0-530579E211DF}" type="datetime1">
              <a:rPr lang="en-US"/>
              <a:pPr>
                <a:defRPr/>
              </a:pPr>
              <a:t>8/31/11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2" charset="0"/>
                <a:ea typeface="ＭＳ Ｐゴシック" pitchFamily="32" charset="-128"/>
                <a:cs typeface="ＭＳ Ｐゴシック" pitchFamily="32"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10" charset="-128"/>
                <a:cs typeface="+mn-cs"/>
              </a:defRPr>
            </a:lvl1pPr>
          </a:lstStyle>
          <a:p>
            <a:pPr>
              <a:defRPr/>
            </a:pPr>
            <a:fld id="{6D5BE92E-1A93-4C0E-B879-2A13CE87F1D6}" type="slidenum">
              <a:rPr lang="en-US"/>
              <a:pPr>
                <a:defRPr/>
              </a:pPr>
              <a:t>‹#›</a:t>
            </a:fld>
            <a:endParaRPr lang="en-US"/>
          </a:p>
        </p:txBody>
      </p:sp>
    </p:spTree>
    <p:extLst>
      <p:ext uri="{BB962C8B-B14F-4D97-AF65-F5344CB8AC3E}">
        <p14:creationId xmlns:p14="http://schemas.microsoft.com/office/powerpoint/2010/main" val="403089561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Front art piece UN14.1  </a:t>
            </a:r>
            <a:r>
              <a:rPr lang="en-US" sz="1200" kern="1200" dirty="0" smtClean="0">
                <a:solidFill>
                  <a:schemeClr val="tx1"/>
                </a:solidFill>
                <a:effectLst/>
                <a:latin typeface="+mn-lt"/>
                <a:ea typeface="ＭＳ Ｐゴシック" pitchFamily="-110" charset="-128"/>
                <a:cs typeface="ＭＳ Ｐゴシック" pitchFamily="-110" charset="-128"/>
              </a:rPr>
              <a:t>Several </a:t>
            </a:r>
            <a:r>
              <a:rPr lang="en-US" sz="1200" i="1" kern="1200" dirty="0" err="1" smtClean="0">
                <a:solidFill>
                  <a:schemeClr val="tx1"/>
                </a:solidFill>
                <a:effectLst/>
                <a:latin typeface="+mn-lt"/>
                <a:ea typeface="ＭＳ Ｐゴシック" pitchFamily="-110" charset="-128"/>
                <a:cs typeface="ＭＳ Ｐゴシック" pitchFamily="-110" charset="-128"/>
              </a:rPr>
              <a:t>Volvox</a:t>
            </a:r>
            <a:r>
              <a:rPr lang="en-US" sz="1200" i="1" kern="1200" dirty="0" smtClean="0">
                <a:solidFill>
                  <a:schemeClr val="tx1"/>
                </a:solidFill>
                <a:effectLst/>
                <a:latin typeface="+mn-lt"/>
                <a:ea typeface="ＭＳ Ｐゴシック" pitchFamily="-110" charset="-128"/>
                <a:cs typeface="ＭＳ Ｐゴシック" pitchFamily="-110" charset="-128"/>
              </a:rPr>
              <a:t> </a:t>
            </a:r>
            <a:r>
              <a:rPr lang="en-US" sz="1200" kern="1200" dirty="0" smtClean="0">
                <a:solidFill>
                  <a:schemeClr val="tx1"/>
                </a:solidFill>
                <a:effectLst/>
                <a:latin typeface="+mn-lt"/>
                <a:ea typeface="ＭＳ Ｐゴシック" pitchFamily="-110" charset="-128"/>
                <a:cs typeface="ＭＳ Ｐゴシック" pitchFamily="-110" charset="-128"/>
              </a:rPr>
              <a:t>colonies, each consisting of a population of individuals, with daughter colonies visible growing within the main green alga colony.</a:t>
            </a:r>
            <a:r>
              <a:rPr lang="en-US" dirty="0" smtClean="0">
                <a:effectLst/>
              </a:rPr>
              <a:t> </a:t>
            </a:r>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14.9</a:t>
            </a:r>
            <a:r>
              <a:rPr lang="en-US" sz="1200" kern="1200" dirty="0" smtClean="0">
                <a:solidFill>
                  <a:schemeClr val="tx1"/>
                </a:solidFill>
                <a:effectLst/>
                <a:latin typeface="+mn-lt"/>
                <a:ea typeface="ＭＳ Ｐゴシック" pitchFamily="-110" charset="-128"/>
                <a:cs typeface="ＭＳ Ｐゴシック" pitchFamily="-110" charset="-128"/>
              </a:rPr>
              <a:t>  Population growth rates of increase in relation to organism size. The two straight lines represent best fit lines for unicellular algae (lower line in the yellow area) and all other organisms (upper line).  The thinner lines bound data points for the indicated groups of species, with colonial </a:t>
            </a:r>
            <a:r>
              <a:rPr lang="en-US" sz="1200" kern="1200" dirty="0" err="1" smtClean="0">
                <a:solidFill>
                  <a:schemeClr val="tx1"/>
                </a:solidFill>
                <a:effectLst/>
                <a:latin typeface="+mn-lt"/>
                <a:ea typeface="ＭＳ Ｐゴシック" pitchFamily="-110" charset="-128"/>
                <a:cs typeface="ＭＳ Ｐゴシック" pitchFamily="-110" charset="-128"/>
              </a:rPr>
              <a:t>Volvocales</a:t>
            </a:r>
            <a:r>
              <a:rPr lang="en-US" sz="1200" kern="1200" dirty="0" smtClean="0">
                <a:solidFill>
                  <a:schemeClr val="tx1"/>
                </a:solidFill>
                <a:effectLst/>
                <a:latin typeface="+mn-lt"/>
                <a:ea typeface="ＭＳ Ｐゴシック" pitchFamily="-110" charset="-128"/>
                <a:cs typeface="ＭＳ Ｐゴシック" pitchFamily="-110" charset="-128"/>
              </a:rPr>
              <a:t> within the green area and unicellular algae in the yellow area.  Means for three selected groups are shown as circled plus signs.</a:t>
            </a:r>
            <a:r>
              <a:rPr lang="en-US" dirty="0" smtClean="0">
                <a:effectLst/>
              </a:rPr>
              <a:t>  </a:t>
            </a:r>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14.10  </a:t>
            </a:r>
            <a:r>
              <a:rPr lang="en-US" sz="1200" kern="1200" dirty="0" smtClean="0">
                <a:solidFill>
                  <a:schemeClr val="tx1"/>
                </a:solidFill>
                <a:effectLst/>
                <a:latin typeface="+mn-lt"/>
                <a:ea typeface="ＭＳ Ｐゴシック" pitchFamily="-110" charset="-128"/>
                <a:cs typeface="ＭＳ Ｐゴシック" pitchFamily="-110" charset="-128"/>
              </a:rPr>
              <a:t>Growth of reproductive cells in </a:t>
            </a:r>
            <a:r>
              <a:rPr lang="en-US" sz="1200" i="1" kern="1200" dirty="0" smtClean="0">
                <a:solidFill>
                  <a:schemeClr val="tx1"/>
                </a:solidFill>
                <a:effectLst/>
                <a:latin typeface="+mn-lt"/>
                <a:ea typeface="ＭＳ Ｐゴシック" pitchFamily="-110" charset="-128"/>
                <a:cs typeface="ＭＳ Ｐゴシック" pitchFamily="-110" charset="-128"/>
              </a:rPr>
              <a:t>V. </a:t>
            </a:r>
            <a:r>
              <a:rPr lang="en-US" sz="1200" i="1" kern="1200" dirty="0" err="1" smtClean="0">
                <a:solidFill>
                  <a:schemeClr val="tx1"/>
                </a:solidFill>
                <a:effectLst/>
                <a:latin typeface="+mn-lt"/>
                <a:ea typeface="ＭＳ Ｐゴシック" pitchFamily="-110" charset="-128"/>
                <a:cs typeface="ＭＳ Ｐゴシック" pitchFamily="-110" charset="-128"/>
              </a:rPr>
              <a:t>carteri</a:t>
            </a:r>
            <a:r>
              <a:rPr lang="en-US" sz="1200" kern="1200" dirty="0" smtClean="0">
                <a:solidFill>
                  <a:schemeClr val="tx1"/>
                </a:solidFill>
                <a:effectLst/>
                <a:latin typeface="+mn-lt"/>
                <a:ea typeface="ＭＳ Ｐゴシック" pitchFamily="-110" charset="-128"/>
                <a:cs typeface="ＭＳ Ｐゴシック" pitchFamily="-110" charset="-128"/>
              </a:rPr>
              <a:t>.  The means </a:t>
            </a:r>
            <a:r>
              <a:rPr lang="en-US" sz="1200" u="sng" kern="1200" dirty="0" smtClean="0">
                <a:solidFill>
                  <a:schemeClr val="tx1"/>
                </a:solidFill>
                <a:effectLst/>
                <a:latin typeface="+mn-lt"/>
                <a:ea typeface="ＭＳ Ｐゴシック" pitchFamily="-110" charset="-128"/>
                <a:cs typeface="ＭＳ Ｐゴシック" pitchFamily="-110" charset="-128"/>
              </a:rPr>
              <a:t>+</a:t>
            </a:r>
            <a:r>
              <a:rPr lang="en-US" sz="1200" kern="1200" dirty="0" smtClean="0">
                <a:solidFill>
                  <a:schemeClr val="tx1"/>
                </a:solidFill>
                <a:effectLst/>
                <a:latin typeface="+mn-lt"/>
                <a:ea typeface="ＭＳ Ｐゴシック" pitchFamily="-110" charset="-128"/>
                <a:cs typeface="ＭＳ Ｐゴシック" pitchFamily="-110" charset="-128"/>
              </a:rPr>
              <a:t> 2 standard errors are shown for the two replicates in each condition.  Data are shown for the highest nutrient concentration (a) and the lowest concentration (b).  Volumes of non-reproductive cells per reproductive cell are also shown. The question mark represents an estimated point.</a:t>
            </a:r>
            <a:r>
              <a:rPr lang="en-US" dirty="0" smtClean="0">
                <a:effectLst/>
              </a:rPr>
              <a:t>  </a:t>
            </a:r>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14.11  </a:t>
            </a:r>
            <a:r>
              <a:rPr lang="en-US" sz="1200" kern="1200" dirty="0" smtClean="0">
                <a:solidFill>
                  <a:schemeClr val="tx1"/>
                </a:solidFill>
                <a:effectLst/>
                <a:latin typeface="+mn-lt"/>
                <a:ea typeface="ＭＳ Ｐゴシック" pitchFamily="-110" charset="-128"/>
                <a:cs typeface="ＭＳ Ｐゴシック" pitchFamily="-110" charset="-128"/>
              </a:rPr>
              <a:t>Growth rates of reproductive cells, relative to initial volume, in </a:t>
            </a:r>
            <a:r>
              <a:rPr lang="en-US" sz="1200" i="1" kern="1200" dirty="0" smtClean="0">
                <a:solidFill>
                  <a:schemeClr val="tx1"/>
                </a:solidFill>
                <a:effectLst/>
                <a:latin typeface="+mn-lt"/>
                <a:ea typeface="ＭＳ Ｐゴシック" pitchFamily="-110" charset="-128"/>
                <a:cs typeface="ＭＳ Ｐゴシック" pitchFamily="-110" charset="-128"/>
              </a:rPr>
              <a:t>V. </a:t>
            </a:r>
            <a:r>
              <a:rPr lang="en-US" sz="1200" i="1" kern="1200" dirty="0" err="1" smtClean="0">
                <a:solidFill>
                  <a:schemeClr val="tx1"/>
                </a:solidFill>
                <a:effectLst/>
                <a:latin typeface="+mn-lt"/>
                <a:ea typeface="ＭＳ Ｐゴシック" pitchFamily="-110" charset="-128"/>
                <a:cs typeface="ＭＳ Ｐゴシック" pitchFamily="-110" charset="-128"/>
              </a:rPr>
              <a:t>carteri</a:t>
            </a:r>
            <a:r>
              <a:rPr lang="en-US" sz="1200" kern="1200" dirty="0" smtClean="0">
                <a:solidFill>
                  <a:schemeClr val="tx1"/>
                </a:solidFill>
                <a:effectLst/>
                <a:latin typeface="+mn-lt"/>
                <a:ea typeface="ＭＳ Ｐゴシック" pitchFamily="-110" charset="-128"/>
                <a:cs typeface="ＭＳ Ｐゴシック" pitchFamily="-110" charset="-128"/>
              </a:rPr>
              <a:t> across four concentrations of growth media. Solid lines describe the range of growth rates that would make division of labor advantageous (see text), and dashed lines are best fit lines for intact colonies (upper) and for combined isolated cells and cells from semi-disrupted colonies (lower).</a:t>
            </a:r>
            <a:r>
              <a:rPr lang="en-US" dirty="0" smtClean="0">
                <a:effectLst/>
              </a:rPr>
              <a:t> </a:t>
            </a:r>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14.12  </a:t>
            </a:r>
            <a:r>
              <a:rPr lang="en-US" sz="1200" kern="1200" dirty="0" smtClean="0">
                <a:solidFill>
                  <a:schemeClr val="tx1"/>
                </a:solidFill>
                <a:effectLst/>
                <a:latin typeface="+mn-lt"/>
                <a:ea typeface="ＭＳ Ｐゴシック" pitchFamily="-110" charset="-128"/>
                <a:cs typeface="ＭＳ Ｐゴシック" pitchFamily="-110" charset="-128"/>
              </a:rPr>
              <a:t>The proportion of </a:t>
            </a:r>
            <a:r>
              <a:rPr lang="en-US" sz="1200" i="1" kern="1200" dirty="0" smtClean="0">
                <a:solidFill>
                  <a:schemeClr val="tx1"/>
                </a:solidFill>
                <a:effectLst/>
                <a:latin typeface="+mn-lt"/>
                <a:ea typeface="ＭＳ Ｐゴシック" pitchFamily="-110" charset="-128"/>
                <a:cs typeface="ＭＳ Ｐゴシック" pitchFamily="-110" charset="-128"/>
              </a:rPr>
              <a:t>R. </a:t>
            </a:r>
            <a:r>
              <a:rPr lang="en-US" sz="1200" i="1" kern="1200" dirty="0" err="1" smtClean="0">
                <a:solidFill>
                  <a:schemeClr val="tx1"/>
                </a:solidFill>
                <a:effectLst/>
                <a:latin typeface="+mn-lt"/>
                <a:ea typeface="ＭＳ Ｐゴシック" pitchFamily="-110" charset="-128"/>
                <a:cs typeface="ＭＳ Ｐゴシック" pitchFamily="-110" charset="-128"/>
              </a:rPr>
              <a:t>prolixus</a:t>
            </a:r>
            <a:r>
              <a:rPr lang="en-US" sz="1200" kern="1200" dirty="0" smtClean="0">
                <a:solidFill>
                  <a:schemeClr val="tx1"/>
                </a:solidFill>
                <a:effectLst/>
                <a:latin typeface="+mn-lt"/>
                <a:ea typeface="ＭＳ Ｐゴシック" pitchFamily="-110" charset="-128"/>
                <a:cs typeface="ＭＳ Ｐゴシック" pitchFamily="-110" charset="-128"/>
              </a:rPr>
              <a:t> that molted in each instar after being decapitated on different days post-feeding.  Molting occurred days to weeks after the decapitation.  </a:t>
            </a:r>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14.13  </a:t>
            </a:r>
            <a:r>
              <a:rPr lang="en-US" sz="1200" kern="1200" dirty="0" smtClean="0">
                <a:solidFill>
                  <a:schemeClr val="tx1"/>
                </a:solidFill>
                <a:effectLst/>
                <a:latin typeface="+mn-lt"/>
                <a:ea typeface="ＭＳ Ｐゴシック" pitchFamily="-110" charset="-128"/>
                <a:cs typeface="ＭＳ Ｐゴシック" pitchFamily="-110" charset="-128"/>
              </a:rPr>
              <a:t>Decapitated </a:t>
            </a:r>
            <a:r>
              <a:rPr lang="en-US" sz="1200" i="1" kern="1200" dirty="0" smtClean="0">
                <a:solidFill>
                  <a:schemeClr val="tx1"/>
                </a:solidFill>
                <a:effectLst/>
                <a:latin typeface="+mn-lt"/>
                <a:ea typeface="ＭＳ Ｐゴシック" pitchFamily="-110" charset="-128"/>
                <a:cs typeface="ＭＳ Ｐゴシック" pitchFamily="-110" charset="-128"/>
              </a:rPr>
              <a:t>R. </a:t>
            </a:r>
            <a:r>
              <a:rPr lang="en-US" sz="1200" i="1" kern="1200" dirty="0" err="1" smtClean="0">
                <a:solidFill>
                  <a:schemeClr val="tx1"/>
                </a:solidFill>
                <a:effectLst/>
                <a:latin typeface="+mn-lt"/>
                <a:ea typeface="ＭＳ Ｐゴシック" pitchFamily="-110" charset="-128"/>
                <a:cs typeface="ＭＳ Ｐゴシック" pitchFamily="-110" charset="-128"/>
              </a:rPr>
              <a:t>prolixus</a:t>
            </a:r>
            <a:r>
              <a:rPr lang="en-US" sz="1200" kern="1200" dirty="0" smtClean="0">
                <a:solidFill>
                  <a:schemeClr val="tx1"/>
                </a:solidFill>
                <a:effectLst/>
                <a:latin typeface="+mn-lt"/>
                <a:ea typeface="ＭＳ Ｐゴシック" pitchFamily="-110" charset="-128"/>
                <a:cs typeface="ＭＳ Ｐゴシック" pitchFamily="-110" charset="-128"/>
              </a:rPr>
              <a:t> bugs attached to each other.</a:t>
            </a:r>
            <a:r>
              <a:rPr lang="en-US" dirty="0" smtClean="0">
                <a:effectLst/>
              </a:rPr>
              <a:t>  </a:t>
            </a:r>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Table 14.1</a:t>
            </a:r>
            <a:r>
              <a:rPr lang="en-US" sz="1200" kern="1200" dirty="0" smtClean="0">
                <a:solidFill>
                  <a:schemeClr val="tx1"/>
                </a:solidFill>
                <a:effectLst/>
                <a:latin typeface="+mn-lt"/>
                <a:ea typeface="ＭＳ Ｐゴシック" pitchFamily="-110" charset="-128"/>
                <a:cs typeface="ＭＳ Ｐゴシック" pitchFamily="-110" charset="-128"/>
              </a:rPr>
              <a:t> Molting of fourth or fifth instar </a:t>
            </a:r>
            <a:r>
              <a:rPr lang="en-US" sz="1200" i="1" kern="1200" dirty="0" smtClean="0">
                <a:solidFill>
                  <a:schemeClr val="tx1"/>
                </a:solidFill>
                <a:effectLst/>
                <a:latin typeface="+mn-lt"/>
                <a:ea typeface="ＭＳ Ｐゴシック" pitchFamily="-110" charset="-128"/>
                <a:cs typeface="ＭＳ Ｐゴシック" pitchFamily="-110" charset="-128"/>
              </a:rPr>
              <a:t>R. </a:t>
            </a:r>
            <a:r>
              <a:rPr lang="en-US" sz="1200" i="1" kern="1200" dirty="0" err="1" smtClean="0">
                <a:solidFill>
                  <a:schemeClr val="tx1"/>
                </a:solidFill>
                <a:effectLst/>
                <a:latin typeface="+mn-lt"/>
                <a:ea typeface="ＭＳ Ｐゴシック" pitchFamily="-110" charset="-128"/>
                <a:cs typeface="ＭＳ Ｐゴシック" pitchFamily="-110" charset="-128"/>
              </a:rPr>
              <a:t>prolixus</a:t>
            </a:r>
            <a:r>
              <a:rPr lang="en-US" sz="1200" kern="1200" dirty="0" smtClean="0">
                <a:solidFill>
                  <a:schemeClr val="tx1"/>
                </a:solidFill>
                <a:effectLst/>
                <a:latin typeface="+mn-lt"/>
                <a:ea typeface="ＭＳ Ｐゴシック" pitchFamily="-110" charset="-128"/>
                <a:cs typeface="ＭＳ Ｐゴシック" pitchFamily="-110" charset="-128"/>
              </a:rPr>
              <a:t> individuals that were decapitated 24 hours after feeding and then connected to another decapitated fourth instar individual that had passed the critical period. </a:t>
            </a:r>
            <a:r>
              <a:rPr lang="en-US" sz="1200" kern="1200" dirty="0" err="1" smtClean="0">
                <a:solidFill>
                  <a:schemeClr val="tx1"/>
                </a:solidFill>
                <a:effectLst/>
                <a:latin typeface="+mn-lt"/>
                <a:ea typeface="ＭＳ Ｐゴシック" pitchFamily="-110" charset="-128"/>
                <a:cs typeface="ＭＳ Ｐゴシック" pitchFamily="-110" charset="-128"/>
              </a:rPr>
              <a:t>c.p</a:t>
            </a:r>
            <a:r>
              <a:rPr lang="en-US" sz="1200" kern="1200" dirty="0" smtClean="0">
                <a:solidFill>
                  <a:schemeClr val="tx1"/>
                </a:solidFill>
                <a:effectLst/>
                <a:latin typeface="+mn-lt"/>
                <a:ea typeface="ＭＳ Ｐゴシック" pitchFamily="-110" charset="-128"/>
                <a:cs typeface="ＭＳ Ｐゴシック" pitchFamily="-110" charset="-128"/>
              </a:rPr>
              <a:t>. = critical period.  </a:t>
            </a:r>
            <a:r>
              <a:rPr lang="en-US" sz="1200" b="1" kern="1200" dirty="0" smtClean="0">
                <a:solidFill>
                  <a:schemeClr val="tx1"/>
                </a:solidFill>
                <a:effectLst/>
                <a:latin typeface="+mn-lt"/>
                <a:ea typeface="ＭＳ Ｐゴシック" pitchFamily="-110" charset="-128"/>
                <a:cs typeface="ＭＳ Ｐゴシック" pitchFamily="-110" charset="-128"/>
              </a:rPr>
              <a:t>From Wigglesworth 1934.</a:t>
            </a:r>
            <a:endParaRPr lang="en-US" sz="1200" kern="1200" dirty="0" smtClean="0">
              <a:solidFill>
                <a:schemeClr val="tx1"/>
              </a:solidFill>
              <a:effectLst/>
              <a:latin typeface="+mn-lt"/>
              <a:ea typeface="ＭＳ Ｐゴシック" pitchFamily="-110" charset="-128"/>
              <a:cs typeface="ＭＳ Ｐゴシック" pitchFamily="-110" charset="-128"/>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14.14</a:t>
            </a:r>
            <a:r>
              <a:rPr lang="en-US" sz="1200" kern="1200" dirty="0" smtClean="0">
                <a:solidFill>
                  <a:schemeClr val="tx1"/>
                </a:solidFill>
                <a:effectLst/>
                <a:latin typeface="+mn-lt"/>
                <a:ea typeface="ＭＳ Ｐゴシック" pitchFamily="-110" charset="-128"/>
                <a:cs typeface="ＭＳ Ｐゴシック" pitchFamily="-110" charset="-128"/>
              </a:rPr>
              <a:t>  Cross sections of the corpus </a:t>
            </a:r>
            <a:r>
              <a:rPr lang="en-US" sz="1200" kern="1200" dirty="0" err="1" smtClean="0">
                <a:solidFill>
                  <a:schemeClr val="tx1"/>
                </a:solidFill>
                <a:effectLst/>
                <a:latin typeface="+mn-lt"/>
                <a:ea typeface="ＭＳ Ｐゴシック" pitchFamily="-110" charset="-128"/>
                <a:cs typeface="ＭＳ Ｐゴシック" pitchFamily="-110" charset="-128"/>
              </a:rPr>
              <a:t>allatum</a:t>
            </a:r>
            <a:r>
              <a:rPr lang="en-US" sz="1200" kern="1200" dirty="0" smtClean="0">
                <a:solidFill>
                  <a:schemeClr val="tx1"/>
                </a:solidFill>
                <a:effectLst/>
                <a:latin typeface="+mn-lt"/>
                <a:ea typeface="ＭＳ Ｐゴシック" pitchFamily="-110" charset="-128"/>
                <a:cs typeface="ＭＳ Ｐゴシック" pitchFamily="-110" charset="-128"/>
              </a:rPr>
              <a:t> in </a:t>
            </a:r>
            <a:r>
              <a:rPr lang="en-US" sz="1200" i="1" kern="1200" dirty="0" smtClean="0">
                <a:solidFill>
                  <a:schemeClr val="tx1"/>
                </a:solidFill>
                <a:effectLst/>
                <a:latin typeface="+mn-lt"/>
                <a:ea typeface="ＭＳ Ｐゴシック" pitchFamily="-110" charset="-128"/>
                <a:cs typeface="ＭＳ Ｐゴシック" pitchFamily="-110" charset="-128"/>
              </a:rPr>
              <a:t>R. </a:t>
            </a:r>
            <a:r>
              <a:rPr lang="en-US" sz="1200" i="1" kern="1200" dirty="0" err="1" smtClean="0">
                <a:solidFill>
                  <a:schemeClr val="tx1"/>
                </a:solidFill>
                <a:effectLst/>
                <a:latin typeface="+mn-lt"/>
                <a:ea typeface="ＭＳ Ｐゴシック" pitchFamily="-110" charset="-128"/>
                <a:cs typeface="ＭＳ Ｐゴシック" pitchFamily="-110" charset="-128"/>
              </a:rPr>
              <a:t>prolixus</a:t>
            </a:r>
            <a:r>
              <a:rPr lang="en-US" sz="1200" kern="1200" dirty="0" smtClean="0">
                <a:solidFill>
                  <a:schemeClr val="tx1"/>
                </a:solidFill>
                <a:effectLst/>
                <a:latin typeface="+mn-lt"/>
                <a:ea typeface="ＭＳ Ｐゴシック" pitchFamily="-110" charset="-128"/>
                <a:cs typeface="ＭＳ Ｐゴシック" pitchFamily="-110" charset="-128"/>
              </a:rPr>
              <a:t> fifth instar individuals taken at two different days after feeding.  </a:t>
            </a:r>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Table 14.2</a:t>
            </a:r>
            <a:r>
              <a:rPr lang="en-US" sz="1200" kern="1200" dirty="0" smtClean="0">
                <a:solidFill>
                  <a:schemeClr val="tx1"/>
                </a:solidFill>
                <a:effectLst/>
                <a:latin typeface="+mn-lt"/>
                <a:ea typeface="ＭＳ Ｐゴシック" pitchFamily="-110" charset="-128"/>
                <a:cs typeface="ＭＳ Ｐゴシック" pitchFamily="-110" charset="-128"/>
              </a:rPr>
              <a:t> Decapitation experiments of </a:t>
            </a:r>
            <a:r>
              <a:rPr lang="en-US" sz="1200" i="1" kern="1200" dirty="0" smtClean="0">
                <a:solidFill>
                  <a:schemeClr val="tx1"/>
                </a:solidFill>
                <a:effectLst/>
                <a:latin typeface="+mn-lt"/>
                <a:ea typeface="ＭＳ Ｐゴシック" pitchFamily="-110" charset="-128"/>
                <a:cs typeface="ＭＳ Ｐゴシック" pitchFamily="-110" charset="-128"/>
              </a:rPr>
              <a:t>R. </a:t>
            </a:r>
            <a:r>
              <a:rPr lang="en-US" sz="1200" i="1" kern="1200" dirty="0" err="1" smtClean="0">
                <a:solidFill>
                  <a:schemeClr val="tx1"/>
                </a:solidFill>
                <a:effectLst/>
                <a:latin typeface="+mn-lt"/>
                <a:ea typeface="ＭＳ Ｐゴシック" pitchFamily="-110" charset="-128"/>
                <a:cs typeface="ＭＳ Ｐゴシック" pitchFamily="-110" charset="-128"/>
              </a:rPr>
              <a:t>prolixus</a:t>
            </a:r>
            <a:r>
              <a:rPr lang="en-US" sz="1200" kern="1200" dirty="0" smtClean="0">
                <a:solidFill>
                  <a:schemeClr val="tx1"/>
                </a:solidFill>
                <a:effectLst/>
                <a:latin typeface="+mn-lt"/>
                <a:ea typeface="ＭＳ Ｐゴシック" pitchFamily="-110" charset="-128"/>
                <a:cs typeface="ＭＳ Ｐゴシック" pitchFamily="-110" charset="-128"/>
              </a:rPr>
              <a:t> individuals to determine the source and action of juvenile hormone.  </a:t>
            </a:r>
            <a:r>
              <a:rPr lang="en-US" sz="1200" kern="1200" dirty="0" err="1" smtClean="0">
                <a:solidFill>
                  <a:schemeClr val="tx1"/>
                </a:solidFill>
                <a:effectLst/>
                <a:latin typeface="+mn-lt"/>
                <a:ea typeface="ＭＳ Ｐゴシック" pitchFamily="-110" charset="-128"/>
                <a:cs typeface="ＭＳ Ｐゴシック" pitchFamily="-110" charset="-128"/>
              </a:rPr>
              <a:t>C.p</a:t>
            </a:r>
            <a:r>
              <a:rPr lang="en-US" sz="1200" kern="1200" dirty="0" smtClean="0">
                <a:solidFill>
                  <a:schemeClr val="tx1"/>
                </a:solidFill>
                <a:effectLst/>
                <a:latin typeface="+mn-lt"/>
                <a:ea typeface="ＭＳ Ｐゴシック" pitchFamily="-110" charset="-128"/>
                <a:cs typeface="ＭＳ Ｐゴシック" pitchFamily="-110" charset="-128"/>
              </a:rPr>
              <a:t>. = critical period.  </a:t>
            </a:r>
            <a:r>
              <a:rPr lang="en-US" sz="1200" b="1" kern="1200" dirty="0" smtClean="0">
                <a:solidFill>
                  <a:schemeClr val="tx1"/>
                </a:solidFill>
                <a:effectLst/>
                <a:latin typeface="+mn-lt"/>
                <a:ea typeface="ＭＳ Ｐゴシック" pitchFamily="-110" charset="-128"/>
                <a:cs typeface="ＭＳ Ｐゴシック" pitchFamily="-110" charset="-128"/>
              </a:rPr>
              <a:t>From Wigglesworth 1934.</a:t>
            </a:r>
            <a:endParaRPr lang="en-US" sz="1200" kern="1200" dirty="0" smtClean="0">
              <a:solidFill>
                <a:schemeClr val="tx1"/>
              </a:solidFill>
              <a:effectLst/>
              <a:latin typeface="+mn-lt"/>
              <a:ea typeface="ＭＳ Ｐゴシック" pitchFamily="-110" charset="-128"/>
              <a:cs typeface="ＭＳ Ｐゴシック" pitchFamily="-110" charset="-128"/>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14.15 </a:t>
            </a:r>
            <a:r>
              <a:rPr lang="en-US" sz="1200" kern="1200" dirty="0" smtClean="0">
                <a:solidFill>
                  <a:schemeClr val="tx1"/>
                </a:solidFill>
                <a:effectLst/>
                <a:latin typeface="+mn-lt"/>
                <a:ea typeface="ＭＳ Ｐゴシック" pitchFamily="-110" charset="-128"/>
                <a:cs typeface="ＭＳ Ｐゴシック" pitchFamily="-110" charset="-128"/>
              </a:rPr>
              <a:t> Lateral view of a typical insect brain.  The </a:t>
            </a:r>
            <a:r>
              <a:rPr lang="en-US" sz="1200" kern="1200" dirty="0" err="1" smtClean="0">
                <a:solidFill>
                  <a:schemeClr val="tx1"/>
                </a:solidFill>
                <a:effectLst/>
                <a:latin typeface="+mn-lt"/>
                <a:ea typeface="ＭＳ Ｐゴシック" pitchFamily="-110" charset="-128"/>
                <a:cs typeface="ＭＳ Ｐゴシック" pitchFamily="-110" charset="-128"/>
              </a:rPr>
              <a:t>unshaded</a:t>
            </a:r>
            <a:r>
              <a:rPr lang="en-US" sz="1200" kern="1200" dirty="0" smtClean="0">
                <a:solidFill>
                  <a:schemeClr val="tx1"/>
                </a:solidFill>
                <a:effectLst/>
                <a:latin typeface="+mn-lt"/>
                <a:ea typeface="ＭＳ Ｐゴシック" pitchFamily="-110" charset="-128"/>
                <a:cs typeface="ＭＳ Ｐゴシック" pitchFamily="-110" charset="-128"/>
              </a:rPr>
              <a:t> regions are other parts of the body, including the esophagus, which the </a:t>
            </a:r>
            <a:r>
              <a:rPr lang="en-US" sz="1200" kern="1200" dirty="0" err="1" smtClean="0">
                <a:solidFill>
                  <a:schemeClr val="tx1"/>
                </a:solidFill>
                <a:effectLst/>
                <a:latin typeface="+mn-lt"/>
                <a:ea typeface="ＭＳ Ｐゴシック" pitchFamily="-110" charset="-128"/>
                <a:cs typeface="ＭＳ Ｐゴシック" pitchFamily="-110" charset="-128"/>
              </a:rPr>
              <a:t>circumesophageal</a:t>
            </a:r>
            <a:r>
              <a:rPr lang="en-US" sz="1200" kern="1200" dirty="0" smtClean="0">
                <a:solidFill>
                  <a:schemeClr val="tx1"/>
                </a:solidFill>
                <a:effectLst/>
                <a:latin typeface="+mn-lt"/>
                <a:ea typeface="ＭＳ Ｐゴシック" pitchFamily="-110" charset="-128"/>
                <a:cs typeface="ＭＳ Ｐゴシック" pitchFamily="-110" charset="-128"/>
              </a:rPr>
              <a:t> connective, part </a:t>
            </a:r>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Table 14.3</a:t>
            </a:r>
            <a:r>
              <a:rPr lang="en-US" sz="1200" kern="1200" dirty="0" smtClean="0">
                <a:solidFill>
                  <a:schemeClr val="tx1"/>
                </a:solidFill>
                <a:effectLst/>
                <a:latin typeface="+mn-lt"/>
                <a:ea typeface="ＭＳ Ｐゴシック" pitchFamily="-110" charset="-128"/>
                <a:cs typeface="ＭＳ Ｐゴシック" pitchFamily="-110" charset="-128"/>
              </a:rPr>
              <a:t> Brain transplant experiments of </a:t>
            </a:r>
            <a:r>
              <a:rPr lang="en-US" sz="1200" i="1" kern="1200" dirty="0" smtClean="0">
                <a:solidFill>
                  <a:schemeClr val="tx1"/>
                </a:solidFill>
                <a:effectLst/>
                <a:latin typeface="+mn-lt"/>
                <a:ea typeface="ＭＳ Ｐゴシック" pitchFamily="-110" charset="-128"/>
                <a:cs typeface="ＭＳ Ｐゴシック" pitchFamily="-110" charset="-128"/>
              </a:rPr>
              <a:t>R. </a:t>
            </a:r>
            <a:r>
              <a:rPr lang="en-US" sz="1200" i="1" kern="1200" dirty="0" err="1" smtClean="0">
                <a:solidFill>
                  <a:schemeClr val="tx1"/>
                </a:solidFill>
                <a:effectLst/>
                <a:latin typeface="+mn-lt"/>
                <a:ea typeface="ＭＳ Ｐゴシック" pitchFamily="-110" charset="-128"/>
                <a:cs typeface="ＭＳ Ｐゴシック" pitchFamily="-110" charset="-128"/>
              </a:rPr>
              <a:t>prolixus</a:t>
            </a:r>
            <a:r>
              <a:rPr lang="en-US" sz="1200" kern="1200" dirty="0" smtClean="0">
                <a:solidFill>
                  <a:schemeClr val="tx1"/>
                </a:solidFill>
                <a:effectLst/>
                <a:latin typeface="+mn-lt"/>
                <a:ea typeface="ＭＳ Ｐゴシック" pitchFamily="-110" charset="-128"/>
                <a:cs typeface="ＭＳ Ｐゴシック" pitchFamily="-110" charset="-128"/>
              </a:rPr>
              <a:t> individuals to determine the source of molting hormone.  In each experiment, the indicated organ or part of the brain was transplanted from a post-critical period</a:t>
            </a:r>
            <a:r>
              <a:rPr lang="en-US" sz="1200" b="1" i="1" kern="1200" dirty="0" smtClean="0">
                <a:solidFill>
                  <a:schemeClr val="tx1"/>
                </a:solidFill>
                <a:effectLst/>
                <a:latin typeface="+mn-lt"/>
                <a:ea typeface="ＭＳ Ｐゴシック" pitchFamily="-110" charset="-128"/>
                <a:cs typeface="ＭＳ Ｐゴシック" pitchFamily="-110" charset="-128"/>
              </a:rPr>
              <a:t> </a:t>
            </a:r>
            <a:r>
              <a:rPr lang="en-US" sz="1200" i="1" kern="1200" dirty="0" smtClean="0">
                <a:solidFill>
                  <a:schemeClr val="tx1"/>
                </a:solidFill>
                <a:effectLst/>
                <a:latin typeface="+mn-lt"/>
                <a:ea typeface="ＭＳ Ｐゴシック" pitchFamily="-110" charset="-128"/>
                <a:cs typeface="ＭＳ Ｐゴシック" pitchFamily="-110" charset="-128"/>
              </a:rPr>
              <a:t>R. </a:t>
            </a:r>
            <a:r>
              <a:rPr lang="en-US" sz="1200" i="1" kern="1200" dirty="0" err="1" smtClean="0">
                <a:solidFill>
                  <a:schemeClr val="tx1"/>
                </a:solidFill>
                <a:effectLst/>
                <a:latin typeface="+mn-lt"/>
                <a:ea typeface="ＭＳ Ｐゴシック" pitchFamily="-110" charset="-128"/>
                <a:cs typeface="ＭＳ Ｐゴシック" pitchFamily="-110" charset="-128"/>
              </a:rPr>
              <a:t>prolixus</a:t>
            </a:r>
            <a:r>
              <a:rPr lang="en-US" sz="1200" kern="1200" dirty="0" smtClean="0">
                <a:solidFill>
                  <a:schemeClr val="tx1"/>
                </a:solidFill>
                <a:effectLst/>
                <a:latin typeface="+mn-lt"/>
                <a:ea typeface="ＭＳ Ｐゴシック" pitchFamily="-110" charset="-128"/>
                <a:cs typeface="ＭＳ Ｐゴシック" pitchFamily="-110" charset="-128"/>
              </a:rPr>
              <a:t> and transplanted to a 4</a:t>
            </a:r>
            <a:r>
              <a:rPr lang="en-US" sz="1200" kern="1200" baseline="30000" dirty="0" smtClean="0">
                <a:solidFill>
                  <a:schemeClr val="tx1"/>
                </a:solidFill>
                <a:effectLst/>
                <a:latin typeface="+mn-lt"/>
                <a:ea typeface="ＭＳ Ｐゴシック" pitchFamily="-110" charset="-128"/>
                <a:cs typeface="ＭＳ Ｐゴシック" pitchFamily="-110" charset="-128"/>
              </a:rPr>
              <a:t>th</a:t>
            </a:r>
            <a:r>
              <a:rPr lang="en-US" sz="1200" kern="1200" dirty="0" smtClean="0">
                <a:solidFill>
                  <a:schemeClr val="tx1"/>
                </a:solidFill>
                <a:effectLst/>
                <a:latin typeface="+mn-lt"/>
                <a:ea typeface="ＭＳ Ｐゴシック" pitchFamily="-110" charset="-128"/>
                <a:cs typeface="ＭＳ Ｐゴシック" pitchFamily="-110" charset="-128"/>
              </a:rPr>
              <a:t> instar pre-critical period </a:t>
            </a:r>
            <a:r>
              <a:rPr lang="en-US" sz="1200" i="1" kern="1200" dirty="0" smtClean="0">
                <a:solidFill>
                  <a:schemeClr val="tx1"/>
                </a:solidFill>
                <a:effectLst/>
                <a:latin typeface="+mn-lt"/>
                <a:ea typeface="ＭＳ Ｐゴシック" pitchFamily="-110" charset="-128"/>
                <a:cs typeface="ＭＳ Ｐゴシック" pitchFamily="-110" charset="-128"/>
              </a:rPr>
              <a:t>R. </a:t>
            </a:r>
            <a:r>
              <a:rPr lang="en-US" sz="1200" i="1" kern="1200" dirty="0" err="1" smtClean="0">
                <a:solidFill>
                  <a:schemeClr val="tx1"/>
                </a:solidFill>
                <a:effectLst/>
                <a:latin typeface="+mn-lt"/>
                <a:ea typeface="ＭＳ Ｐゴシック" pitchFamily="-110" charset="-128"/>
                <a:cs typeface="ＭＳ Ｐゴシック" pitchFamily="-110" charset="-128"/>
              </a:rPr>
              <a:t>prolixus</a:t>
            </a:r>
            <a:r>
              <a:rPr lang="en-US" sz="1200" kern="1200" dirty="0" smtClean="0">
                <a:solidFill>
                  <a:schemeClr val="tx1"/>
                </a:solidFill>
                <a:effectLst/>
                <a:latin typeface="+mn-lt"/>
                <a:ea typeface="ＭＳ Ｐゴシック" pitchFamily="-110" charset="-128"/>
                <a:cs typeface="ＭＳ Ｐゴシック" pitchFamily="-110" charset="-128"/>
              </a:rPr>
              <a:t>. </a:t>
            </a:r>
            <a:r>
              <a:rPr lang="en-US" sz="1200" b="1" kern="1200" dirty="0" smtClean="0">
                <a:solidFill>
                  <a:schemeClr val="tx1"/>
                </a:solidFill>
                <a:effectLst/>
                <a:latin typeface="+mn-lt"/>
                <a:ea typeface="ＭＳ Ｐゴシック" pitchFamily="-110" charset="-128"/>
                <a:cs typeface="ＭＳ Ｐゴシック" pitchFamily="-110" charset="-128"/>
              </a:rPr>
              <a:t>From Wigglesworth 1940.</a:t>
            </a:r>
            <a:endParaRPr lang="en-US" sz="1200" kern="1200" dirty="0" smtClean="0">
              <a:solidFill>
                <a:schemeClr val="tx1"/>
              </a:solidFill>
              <a:effectLst/>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14.1</a:t>
            </a:r>
            <a:r>
              <a:rPr lang="en-US" sz="1200" kern="1200" dirty="0" smtClean="0">
                <a:solidFill>
                  <a:schemeClr val="tx1"/>
                </a:solidFill>
                <a:effectLst/>
                <a:latin typeface="+mn-lt"/>
                <a:ea typeface="ＭＳ Ｐゴシック" pitchFamily="-110" charset="-128"/>
                <a:cs typeface="ＭＳ Ｐゴシック" pitchFamily="-110" charset="-128"/>
              </a:rPr>
              <a:t> Schematic of cell division for bacteria observed on agar plate under microscope.  The shaded cell is the original parent cell; its first division yielded one offspring cell (a).  The second generation is shown in (b), and third and fourth are shown in (c).  Roman numerals indicate the generation and Arabic numerals number of minutes, in 5 minute increments, for the indicated cell to appear.  Each cell, including the parent cell divided in each generation.</a:t>
            </a:r>
            <a:r>
              <a:rPr lang="en-US" dirty="0" smtClean="0">
                <a:effectLst/>
              </a:rPr>
              <a:t>  </a:t>
            </a:r>
            <a:endParaRPr lang="en-US" sz="1200" kern="1200" dirty="0" smtClean="0">
              <a:solidFill>
                <a:schemeClr val="tx1"/>
              </a:solidFill>
              <a:effectLst/>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14.16  </a:t>
            </a:r>
            <a:r>
              <a:rPr lang="en-US" sz="1200" kern="1200" dirty="0" smtClean="0">
                <a:solidFill>
                  <a:schemeClr val="tx1"/>
                </a:solidFill>
                <a:effectLst/>
                <a:latin typeface="+mn-lt"/>
                <a:ea typeface="ＭＳ Ｐゴシック" pitchFamily="-110" charset="-128"/>
                <a:cs typeface="ＭＳ Ｐゴシック" pitchFamily="-110" charset="-128"/>
              </a:rPr>
              <a:t>Development of stem cells. a. stem cells are involved in embryonic and adult cell growth and differentiation.  b.  Stem cells give rise to tissue-specific stem cells, depending upon micro-environmental conditions.  These give rise to progenitor cells, which mature into differentiated cells. </a:t>
            </a:r>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14.17</a:t>
            </a:r>
            <a:r>
              <a:rPr lang="en-US" sz="1200" kern="1200" dirty="0" smtClean="0">
                <a:solidFill>
                  <a:schemeClr val="tx1"/>
                </a:solidFill>
                <a:effectLst/>
                <a:latin typeface="+mn-lt"/>
                <a:ea typeface="ＭＳ Ｐゴシック" pitchFamily="-110" charset="-128"/>
                <a:cs typeface="ＭＳ Ｐゴシック" pitchFamily="-110" charset="-128"/>
              </a:rPr>
              <a:t> Partial schematic cartoon of cell cycle regulation in adult stem cells.  Different proteins are indicated by different colored ovals and yellow circles are phosphate ions.  The bar at the bottom represents phases of the cell cycle. </a:t>
            </a:r>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14.18  </a:t>
            </a:r>
            <a:r>
              <a:rPr lang="en-US" sz="1200" kern="1200" dirty="0" smtClean="0">
                <a:solidFill>
                  <a:schemeClr val="tx1"/>
                </a:solidFill>
                <a:effectLst/>
                <a:latin typeface="+mn-lt"/>
                <a:ea typeface="ＭＳ Ｐゴシック" pitchFamily="-110" charset="-128"/>
                <a:cs typeface="ＭＳ Ｐゴシック" pitchFamily="-110" charset="-128"/>
              </a:rPr>
              <a:t> Cell cycle regulation in adult stem cells.  More intensely shaded ovals indicate gene products that are functionally important while ovals with less intense color are less expressed or active.  The bar at the bottom represents phases of the cell cycle, and the letter “P” denotes phosphorylation.</a:t>
            </a:r>
            <a:r>
              <a:rPr lang="en-US" dirty="0" smtClean="0">
                <a:effectLst/>
              </a:rPr>
              <a:t> </a:t>
            </a:r>
            <a:endParaRPr lang="en-US" dirty="0" smtClean="0">
              <a:ea typeface="ＭＳ Ｐゴシック"/>
              <a:cs typeface="ＭＳ Ｐゴシック"/>
            </a:endParaRPr>
          </a:p>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14.19 </a:t>
            </a:r>
            <a:r>
              <a:rPr lang="en-US" sz="1200" kern="1200" dirty="0" smtClean="0">
                <a:solidFill>
                  <a:schemeClr val="tx1"/>
                </a:solidFill>
                <a:effectLst/>
                <a:latin typeface="+mn-lt"/>
                <a:ea typeface="ＭＳ Ｐゴシック" pitchFamily="-110" charset="-128"/>
                <a:cs typeface="ＭＳ Ｐゴシック" pitchFamily="-110" charset="-128"/>
              </a:rPr>
              <a:t>Effects of loss of </a:t>
            </a:r>
            <a:r>
              <a:rPr lang="en-US" sz="1200" i="1" kern="1200" dirty="0" smtClean="0">
                <a:solidFill>
                  <a:schemeClr val="tx1"/>
                </a:solidFill>
                <a:effectLst/>
                <a:latin typeface="+mn-lt"/>
                <a:ea typeface="ＭＳ Ｐゴシック" pitchFamily="-110" charset="-128"/>
                <a:cs typeface="ＭＳ Ｐゴシック" pitchFamily="-110" charset="-128"/>
              </a:rPr>
              <a:t>Bmi-1</a:t>
            </a:r>
            <a:r>
              <a:rPr lang="en-US" sz="1200" kern="1200" dirty="0" smtClean="0">
                <a:solidFill>
                  <a:schemeClr val="tx1"/>
                </a:solidFill>
                <a:effectLst/>
                <a:latin typeface="+mn-lt"/>
                <a:ea typeface="ＭＳ Ｐゴシック" pitchFamily="-110" charset="-128"/>
                <a:cs typeface="ＭＳ Ｐゴシック" pitchFamily="-110" charset="-128"/>
              </a:rPr>
              <a:t> on stem cell colony proliferation (a), cell death (b) and </a:t>
            </a:r>
            <a:r>
              <a:rPr lang="en-US" sz="1200" kern="1200" dirty="0" err="1" smtClean="0">
                <a:solidFill>
                  <a:schemeClr val="tx1"/>
                </a:solidFill>
                <a:effectLst/>
                <a:latin typeface="+mn-lt"/>
                <a:ea typeface="ＭＳ Ｐゴシック" pitchFamily="-110" charset="-128"/>
                <a:cs typeface="ＭＳ Ｐゴシック" pitchFamily="-110" charset="-128"/>
              </a:rPr>
              <a:t>BrdU</a:t>
            </a:r>
            <a:r>
              <a:rPr lang="en-US" sz="1200" kern="1200" dirty="0" smtClean="0">
                <a:solidFill>
                  <a:schemeClr val="tx1"/>
                </a:solidFill>
                <a:effectLst/>
                <a:latin typeface="+mn-lt"/>
                <a:ea typeface="ＭＳ Ｐゴシック" pitchFamily="-110" charset="-128"/>
                <a:cs typeface="ＭＳ Ｐゴシック" pitchFamily="-110" charset="-128"/>
              </a:rPr>
              <a:t> incorporation (c). In (a) CNS stem cells from newborn mice were dissociated and plated in cultures, and the number of cells per colony was counted after 4, 7 and 14 d. * indicates that the </a:t>
            </a:r>
            <a:r>
              <a:rPr lang="en-US" sz="1200" i="1" kern="1200" dirty="0" smtClean="0">
                <a:solidFill>
                  <a:schemeClr val="tx1"/>
                </a:solidFill>
                <a:effectLst/>
                <a:latin typeface="+mn-lt"/>
                <a:ea typeface="ＭＳ Ｐゴシック" pitchFamily="-110" charset="-128"/>
                <a:cs typeface="ＭＳ Ｐゴシック" pitchFamily="-110" charset="-128"/>
              </a:rPr>
              <a:t>Bmi-1</a:t>
            </a:r>
            <a:r>
              <a:rPr lang="en-US" sz="1200" kern="1200" dirty="0" smtClean="0">
                <a:solidFill>
                  <a:schemeClr val="tx1"/>
                </a:solidFill>
                <a:effectLst/>
                <a:latin typeface="+mn-lt"/>
                <a:ea typeface="ＭＳ Ｐゴシック" pitchFamily="-110" charset="-128"/>
                <a:cs typeface="ＭＳ Ｐゴシック" pitchFamily="-110" charset="-128"/>
              </a:rPr>
              <a:t> deficient mouse stem cells had a statistically different response from normal mice.  </a:t>
            </a:r>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Table 14.4 </a:t>
            </a:r>
            <a:r>
              <a:rPr lang="en-US" sz="1200" kern="1200" dirty="0" smtClean="0">
                <a:solidFill>
                  <a:schemeClr val="tx1"/>
                </a:solidFill>
                <a:effectLst/>
                <a:latin typeface="+mn-lt"/>
                <a:ea typeface="ＭＳ Ｐゴシック" pitchFamily="-110" charset="-128"/>
                <a:cs typeface="ＭＳ Ｐゴシック" pitchFamily="-110" charset="-128"/>
              </a:rPr>
              <a:t> Effect of loss of </a:t>
            </a:r>
            <a:r>
              <a:rPr lang="en-US" sz="1200" i="1" kern="1200" dirty="0" smtClean="0">
                <a:solidFill>
                  <a:schemeClr val="tx1"/>
                </a:solidFill>
                <a:effectLst/>
                <a:latin typeface="+mn-lt"/>
                <a:ea typeface="ＭＳ Ｐゴシック" pitchFamily="-110" charset="-128"/>
                <a:cs typeface="ＭＳ Ｐゴシック" pitchFamily="-110" charset="-128"/>
              </a:rPr>
              <a:t>Bmi-1 </a:t>
            </a:r>
            <a:r>
              <a:rPr lang="en-US" sz="1200" kern="1200" dirty="0" smtClean="0">
                <a:solidFill>
                  <a:schemeClr val="tx1"/>
                </a:solidFill>
                <a:effectLst/>
                <a:latin typeface="+mn-lt"/>
                <a:ea typeface="ＭＳ Ｐゴシック" pitchFamily="-110" charset="-128"/>
                <a:cs typeface="ＭＳ Ｐゴシック" pitchFamily="-110" charset="-128"/>
              </a:rPr>
              <a:t>on self-renewal of CNS and PNS stem cells.  Stem cells originated in embryos, newborns, or adults and were grown for 10 days in culture.  (a) CNS stem cells. (b) PNS stem cells.  Values are the mean number of new cells formed </a:t>
            </a:r>
            <a:r>
              <a:rPr lang="en-US" sz="1200" u="sng" kern="1200" dirty="0" smtClean="0">
                <a:solidFill>
                  <a:schemeClr val="tx1"/>
                </a:solidFill>
                <a:effectLst/>
                <a:latin typeface="+mn-lt"/>
                <a:ea typeface="ＭＳ Ｐゴシック" pitchFamily="-110" charset="-128"/>
                <a:cs typeface="ＭＳ Ｐゴシック" pitchFamily="-110" charset="-128"/>
              </a:rPr>
              <a:t>+</a:t>
            </a:r>
            <a:r>
              <a:rPr lang="en-US" sz="1200" kern="1200" dirty="0" smtClean="0">
                <a:solidFill>
                  <a:schemeClr val="tx1"/>
                </a:solidFill>
                <a:effectLst/>
                <a:latin typeface="+mn-lt"/>
                <a:ea typeface="ＭＳ Ｐゴシック" pitchFamily="-110" charset="-128"/>
                <a:cs typeface="ＭＳ Ｐゴシック" pitchFamily="-110" charset="-128"/>
              </a:rPr>
              <a:t> 1 </a:t>
            </a:r>
            <a:r>
              <a:rPr lang="en-US" sz="1200" kern="1200" dirty="0" err="1" smtClean="0">
                <a:solidFill>
                  <a:schemeClr val="tx1"/>
                </a:solidFill>
                <a:effectLst/>
                <a:latin typeface="+mn-lt"/>
                <a:ea typeface="ＭＳ Ｐゴシック" pitchFamily="-110" charset="-128"/>
                <a:cs typeface="ＭＳ Ｐゴシック" pitchFamily="-110" charset="-128"/>
              </a:rPr>
              <a:t>s.d.</a:t>
            </a:r>
            <a:r>
              <a:rPr lang="en-US" sz="1200" kern="1200" dirty="0" smtClean="0">
                <a:solidFill>
                  <a:schemeClr val="tx1"/>
                </a:solidFill>
                <a:effectLst/>
                <a:latin typeface="+mn-lt"/>
                <a:ea typeface="ＭＳ Ｐゴシック" pitchFamily="-110" charset="-128"/>
                <a:cs typeface="ＭＳ Ｐゴシック" pitchFamily="-110" charset="-128"/>
              </a:rPr>
              <a:t> for 3–6 independent experiments.  * indicates that the Bmi-1 deficient values were significantly different from those obtained from normal mice.  </a:t>
            </a:r>
            <a:r>
              <a:rPr lang="en-US" sz="1200" b="1" kern="1200" dirty="0" smtClean="0">
                <a:solidFill>
                  <a:schemeClr val="tx1"/>
                </a:solidFill>
                <a:effectLst/>
                <a:latin typeface="+mn-lt"/>
                <a:ea typeface="ＭＳ Ｐゴシック" pitchFamily="-110" charset="-128"/>
                <a:cs typeface="ＭＳ Ｐゴシック" pitchFamily="-110" charset="-128"/>
              </a:rPr>
              <a:t>From </a:t>
            </a:r>
            <a:r>
              <a:rPr lang="en-US" sz="1200" b="1" kern="1200" dirty="0" err="1" smtClean="0">
                <a:solidFill>
                  <a:schemeClr val="tx1"/>
                </a:solidFill>
                <a:effectLst/>
                <a:latin typeface="+mn-lt"/>
                <a:ea typeface="ＭＳ Ｐゴシック" pitchFamily="-110" charset="-128"/>
                <a:cs typeface="ＭＳ Ｐゴシック" pitchFamily="-110" charset="-128"/>
              </a:rPr>
              <a:t>Molofsky</a:t>
            </a:r>
            <a:r>
              <a:rPr lang="en-US" sz="1200" b="1" kern="1200" dirty="0" smtClean="0">
                <a:solidFill>
                  <a:schemeClr val="tx1"/>
                </a:solidFill>
                <a:effectLst/>
                <a:latin typeface="+mn-lt"/>
                <a:ea typeface="ＭＳ Ｐゴシック" pitchFamily="-110" charset="-128"/>
                <a:cs typeface="ＭＳ Ｐゴシック" pitchFamily="-110" charset="-128"/>
              </a:rPr>
              <a:t> et al. 2003 Figure 1.</a:t>
            </a:r>
            <a:r>
              <a:rPr lang="en-US" sz="1200" b="0" kern="1200" baseline="0" dirty="0" smtClean="0">
                <a:solidFill>
                  <a:schemeClr val="tx1"/>
                </a:solidFill>
                <a:effectLst/>
                <a:latin typeface="+mn-lt"/>
                <a:ea typeface="ＭＳ Ｐゴシック"/>
                <a:cs typeface="ＭＳ Ｐゴシック"/>
              </a:rPr>
              <a:t> </a:t>
            </a:r>
            <a:endParaRPr lang="en-US" sz="1200" kern="1200" dirty="0" smtClean="0">
              <a:solidFill>
                <a:schemeClr val="tx1"/>
              </a:solidFill>
              <a:effectLst/>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Table 14.5  </a:t>
            </a:r>
            <a:r>
              <a:rPr lang="en-US" sz="1200" kern="1200" dirty="0" smtClean="0">
                <a:solidFill>
                  <a:schemeClr val="tx1"/>
                </a:solidFill>
                <a:effectLst/>
                <a:latin typeface="+mn-lt"/>
                <a:ea typeface="ＭＳ Ｐゴシック" pitchFamily="-110" charset="-128"/>
                <a:cs typeface="ＭＳ Ｐゴシック" pitchFamily="-110" charset="-128"/>
              </a:rPr>
              <a:t>Changes in </a:t>
            </a:r>
            <a:r>
              <a:rPr lang="en-US" sz="1200" i="1" kern="1200" dirty="0" smtClean="0">
                <a:solidFill>
                  <a:schemeClr val="tx1"/>
                </a:solidFill>
                <a:effectLst/>
                <a:latin typeface="+mn-lt"/>
                <a:ea typeface="ＭＳ Ｐゴシック" pitchFamily="-110" charset="-128"/>
                <a:cs typeface="ＭＳ Ｐゴシック" pitchFamily="-110" charset="-128"/>
              </a:rPr>
              <a:t>p16</a:t>
            </a:r>
            <a:r>
              <a:rPr lang="en-US" sz="1200" i="1" kern="1200" baseline="30000" dirty="0" smtClean="0">
                <a:solidFill>
                  <a:schemeClr val="tx1"/>
                </a:solidFill>
                <a:effectLst/>
                <a:latin typeface="+mn-lt"/>
                <a:ea typeface="ＭＳ Ｐゴシック" pitchFamily="-110" charset="-128"/>
                <a:cs typeface="ＭＳ Ｐゴシック" pitchFamily="-110" charset="-128"/>
              </a:rPr>
              <a:t>Ink4a</a:t>
            </a:r>
            <a:r>
              <a:rPr lang="en-US" sz="1200" kern="1200" dirty="0" smtClean="0">
                <a:solidFill>
                  <a:schemeClr val="tx1"/>
                </a:solidFill>
                <a:effectLst/>
                <a:latin typeface="+mn-lt"/>
                <a:ea typeface="ＭＳ Ｐゴシック" pitchFamily="-110" charset="-128"/>
                <a:cs typeface="ＭＳ Ｐゴシック" pitchFamily="-110" charset="-128"/>
              </a:rPr>
              <a:t> and </a:t>
            </a:r>
            <a:r>
              <a:rPr lang="en-US" sz="1200" i="1" kern="1200" dirty="0" smtClean="0">
                <a:solidFill>
                  <a:schemeClr val="tx1"/>
                </a:solidFill>
                <a:effectLst/>
                <a:latin typeface="+mn-lt"/>
                <a:ea typeface="ＭＳ Ｐゴシック" pitchFamily="-110" charset="-128"/>
                <a:cs typeface="ＭＳ Ｐゴシック" pitchFamily="-110" charset="-128"/>
              </a:rPr>
              <a:t>p19</a:t>
            </a:r>
            <a:r>
              <a:rPr lang="en-US" sz="1200" i="1" kern="1200" baseline="30000" dirty="0" smtClean="0">
                <a:solidFill>
                  <a:schemeClr val="tx1"/>
                </a:solidFill>
                <a:effectLst/>
                <a:latin typeface="+mn-lt"/>
                <a:ea typeface="ＭＳ Ｐゴシック" pitchFamily="-110" charset="-128"/>
                <a:cs typeface="ＭＳ Ｐゴシック" pitchFamily="-110" charset="-128"/>
              </a:rPr>
              <a:t>Arf</a:t>
            </a:r>
            <a:r>
              <a:rPr lang="en-US" sz="1200" kern="1200" dirty="0" smtClean="0">
                <a:solidFill>
                  <a:schemeClr val="tx1"/>
                </a:solidFill>
                <a:effectLst/>
                <a:latin typeface="+mn-lt"/>
                <a:ea typeface="ＭＳ Ｐゴシック" pitchFamily="-110" charset="-128"/>
                <a:cs typeface="ＭＳ Ｐゴシック" pitchFamily="-110" charset="-128"/>
              </a:rPr>
              <a:t> expression, as measured by amount of RNA transcripts, in CNS and PNS stem cells from </a:t>
            </a:r>
            <a:r>
              <a:rPr lang="en-US" sz="1200" i="1" kern="1200" dirty="0" smtClean="0">
                <a:solidFill>
                  <a:schemeClr val="tx1"/>
                </a:solidFill>
                <a:effectLst/>
                <a:latin typeface="+mn-lt"/>
                <a:ea typeface="ＭＳ Ｐゴシック" pitchFamily="-110" charset="-128"/>
                <a:cs typeface="ＭＳ Ｐゴシック" pitchFamily="-110" charset="-128"/>
              </a:rPr>
              <a:t>Bmi-1</a:t>
            </a:r>
            <a:r>
              <a:rPr lang="en-US" sz="1200" kern="1200" dirty="0" smtClean="0">
                <a:solidFill>
                  <a:schemeClr val="tx1"/>
                </a:solidFill>
                <a:effectLst/>
                <a:latin typeface="+mn-lt"/>
                <a:ea typeface="ＭＳ Ｐゴシック" pitchFamily="-110" charset="-128"/>
                <a:cs typeface="ＭＳ Ｐゴシック" pitchFamily="-110" charset="-128"/>
              </a:rPr>
              <a:t> deficient mice relative to expression levels in normal mice. Sample sizes range from 1 to 6 experiments.  </a:t>
            </a:r>
            <a:r>
              <a:rPr lang="en-US" sz="1200" b="1" kern="1200" dirty="0" smtClean="0">
                <a:solidFill>
                  <a:schemeClr val="tx1"/>
                </a:solidFill>
                <a:effectLst/>
                <a:latin typeface="+mn-lt"/>
                <a:ea typeface="ＭＳ Ｐゴシック" pitchFamily="-110" charset="-128"/>
                <a:cs typeface="ＭＳ Ｐゴシック" pitchFamily="-110" charset="-128"/>
              </a:rPr>
              <a:t>From </a:t>
            </a:r>
            <a:r>
              <a:rPr lang="en-US" sz="1200" b="1" kern="1200" dirty="0" err="1" smtClean="0">
                <a:solidFill>
                  <a:schemeClr val="tx1"/>
                </a:solidFill>
                <a:effectLst/>
                <a:latin typeface="+mn-lt"/>
                <a:ea typeface="ＭＳ Ｐゴシック" pitchFamily="-110" charset="-128"/>
                <a:cs typeface="ＭＳ Ｐゴシック" pitchFamily="-110" charset="-128"/>
              </a:rPr>
              <a:t>Molofsky</a:t>
            </a:r>
            <a:r>
              <a:rPr lang="en-US" sz="1200" b="1" kern="1200" dirty="0" smtClean="0">
                <a:solidFill>
                  <a:schemeClr val="tx1"/>
                </a:solidFill>
                <a:effectLst/>
                <a:latin typeface="+mn-lt"/>
                <a:ea typeface="ＭＳ Ｐゴシック" pitchFamily="-110" charset="-128"/>
                <a:cs typeface="ＭＳ Ｐゴシック" pitchFamily="-110" charset="-128"/>
              </a:rPr>
              <a:t> et al. 2003 Supplemental Table 1.</a:t>
            </a:r>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14.20  </a:t>
            </a:r>
            <a:r>
              <a:rPr lang="en-US" sz="1200" kern="1200" dirty="0" smtClean="0">
                <a:solidFill>
                  <a:schemeClr val="tx1"/>
                </a:solidFill>
                <a:effectLst/>
                <a:latin typeface="+mn-lt"/>
                <a:ea typeface="ＭＳ Ｐゴシック" pitchFamily="-110" charset="-128"/>
                <a:cs typeface="ＭＳ Ｐゴシック" pitchFamily="-110" charset="-128"/>
              </a:rPr>
              <a:t>Effects of loss of </a:t>
            </a:r>
            <a:r>
              <a:rPr lang="en-US" sz="1200" i="1" kern="1200" dirty="0" smtClean="0">
                <a:solidFill>
                  <a:schemeClr val="tx1"/>
                </a:solidFill>
                <a:effectLst/>
                <a:latin typeface="+mn-lt"/>
                <a:ea typeface="ＭＳ Ｐゴシック" pitchFamily="-110" charset="-128"/>
                <a:cs typeface="ＭＳ Ｐゴシック" pitchFamily="-110" charset="-128"/>
              </a:rPr>
              <a:t>p16</a:t>
            </a:r>
            <a:r>
              <a:rPr lang="en-US" sz="1200" i="1" kern="1200" baseline="30000" dirty="0" smtClean="0">
                <a:solidFill>
                  <a:schemeClr val="tx1"/>
                </a:solidFill>
                <a:effectLst/>
                <a:latin typeface="+mn-lt"/>
                <a:ea typeface="ＭＳ Ｐゴシック" pitchFamily="-110" charset="-128"/>
                <a:cs typeface="ＭＳ Ｐゴシック" pitchFamily="-110" charset="-128"/>
              </a:rPr>
              <a:t>Ink4a</a:t>
            </a:r>
            <a:r>
              <a:rPr lang="en-US" sz="1200" kern="1200" dirty="0" smtClean="0">
                <a:solidFill>
                  <a:schemeClr val="tx1"/>
                </a:solidFill>
                <a:effectLst/>
                <a:latin typeface="+mn-lt"/>
                <a:ea typeface="ＭＳ Ｐゴシック" pitchFamily="-110" charset="-128"/>
                <a:cs typeface="ＭＳ Ｐゴシック" pitchFamily="-110" charset="-128"/>
              </a:rPr>
              <a:t> on stem cell colony proliferation and </a:t>
            </a:r>
            <a:r>
              <a:rPr lang="en-US" sz="1200" kern="1200" dirty="0" err="1" smtClean="0">
                <a:solidFill>
                  <a:schemeClr val="tx1"/>
                </a:solidFill>
                <a:effectLst/>
                <a:latin typeface="+mn-lt"/>
                <a:ea typeface="ＭＳ Ｐゴシック" pitchFamily="-110" charset="-128"/>
                <a:cs typeface="ＭＳ Ｐゴシック" pitchFamily="-110" charset="-128"/>
              </a:rPr>
              <a:t>BrdU</a:t>
            </a:r>
            <a:r>
              <a:rPr lang="en-US" sz="1200" kern="1200" dirty="0" smtClean="0">
                <a:solidFill>
                  <a:schemeClr val="tx1"/>
                </a:solidFill>
                <a:effectLst/>
                <a:latin typeface="+mn-lt"/>
                <a:ea typeface="ＭＳ Ｐゴシック" pitchFamily="-110" charset="-128"/>
                <a:cs typeface="ＭＳ Ｐゴシック" pitchFamily="-110" charset="-128"/>
              </a:rPr>
              <a:t> incorporation in adult CNS and PNS stem cells.  CNS cells were cultured for 7 days and PNS cells for 10 days.  Self-renewal was measured as the ratio of spherical stem cells to original isolated stem cells. * indicates that the </a:t>
            </a:r>
            <a:r>
              <a:rPr lang="en-US" sz="1200" i="1" kern="1200" dirty="0" smtClean="0">
                <a:solidFill>
                  <a:schemeClr val="tx1"/>
                </a:solidFill>
                <a:effectLst/>
                <a:latin typeface="+mn-lt"/>
                <a:ea typeface="ＭＳ Ｐゴシック" pitchFamily="-110" charset="-128"/>
                <a:cs typeface="ＭＳ Ｐゴシック" pitchFamily="-110" charset="-128"/>
              </a:rPr>
              <a:t>p16</a:t>
            </a:r>
            <a:r>
              <a:rPr lang="en-US" sz="1200" i="1" kern="1200" baseline="30000" dirty="0" smtClean="0">
                <a:solidFill>
                  <a:schemeClr val="tx1"/>
                </a:solidFill>
                <a:effectLst/>
                <a:latin typeface="+mn-lt"/>
                <a:ea typeface="ＭＳ Ｐゴシック" pitchFamily="-110" charset="-128"/>
                <a:cs typeface="ＭＳ Ｐゴシック" pitchFamily="-110" charset="-128"/>
              </a:rPr>
              <a:t>Ink4a</a:t>
            </a:r>
            <a:r>
              <a:rPr lang="en-US" sz="1200" kern="1200" dirty="0" smtClean="0">
                <a:solidFill>
                  <a:schemeClr val="tx1"/>
                </a:solidFill>
                <a:effectLst/>
                <a:latin typeface="+mn-lt"/>
                <a:ea typeface="ＭＳ Ｐゴシック" pitchFamily="-110" charset="-128"/>
                <a:cs typeface="ＭＳ Ｐゴシック" pitchFamily="-110" charset="-128"/>
              </a:rPr>
              <a:t> deficient mouse stem cells had a statistically different response than stem cells from normal mice.  Error bars are equal to 1 </a:t>
            </a:r>
            <a:r>
              <a:rPr lang="en-US" sz="1200" kern="1200" dirty="0" err="1" smtClean="0">
                <a:solidFill>
                  <a:schemeClr val="tx1"/>
                </a:solidFill>
                <a:effectLst/>
                <a:latin typeface="+mn-lt"/>
                <a:ea typeface="ＭＳ Ｐゴシック" pitchFamily="-110" charset="-128"/>
                <a:cs typeface="ＭＳ Ｐゴシック" pitchFamily="-110" charset="-128"/>
              </a:rPr>
              <a:t>s.e.</a:t>
            </a:r>
            <a:r>
              <a:rPr lang="en-US" sz="1200" kern="1200" dirty="0" smtClean="0">
                <a:solidFill>
                  <a:schemeClr val="tx1"/>
                </a:solidFill>
                <a:effectLst/>
                <a:latin typeface="+mn-lt"/>
                <a:ea typeface="ＭＳ Ｐゴシック" pitchFamily="-110" charset="-128"/>
                <a:cs typeface="ＭＳ Ｐゴシック" pitchFamily="-110" charset="-128"/>
              </a:rPr>
              <a:t> </a:t>
            </a: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Table 14.6  </a:t>
            </a:r>
            <a:r>
              <a:rPr lang="en-US" sz="1200" kern="1200" dirty="0" smtClean="0">
                <a:solidFill>
                  <a:schemeClr val="tx1"/>
                </a:solidFill>
                <a:effectLst/>
                <a:latin typeface="+mn-lt"/>
                <a:ea typeface="ＭＳ Ｐゴシック" pitchFamily="-110" charset="-128"/>
                <a:cs typeface="ＭＳ Ｐゴシック" pitchFamily="-110" charset="-128"/>
              </a:rPr>
              <a:t>Genetic make-up of mice used in experiments to test effects of </a:t>
            </a:r>
            <a:r>
              <a:rPr lang="en-US" sz="1200" i="1" kern="1200" dirty="0" smtClean="0">
                <a:solidFill>
                  <a:schemeClr val="tx1"/>
                </a:solidFill>
                <a:effectLst/>
                <a:latin typeface="+mn-lt"/>
                <a:ea typeface="ＭＳ Ｐゴシック" pitchFamily="-110" charset="-128"/>
                <a:cs typeface="ＭＳ Ｐゴシック" pitchFamily="-110" charset="-128"/>
              </a:rPr>
              <a:t>Bmi-1</a:t>
            </a:r>
            <a:r>
              <a:rPr lang="en-US" sz="1200" kern="1200" dirty="0" smtClean="0">
                <a:solidFill>
                  <a:schemeClr val="tx1"/>
                </a:solidFill>
                <a:effectLst/>
                <a:latin typeface="+mn-lt"/>
                <a:ea typeface="ＭＳ Ｐゴシック" pitchFamily="-110" charset="-128"/>
                <a:cs typeface="ＭＳ Ｐゴシック" pitchFamily="-110" charset="-128"/>
              </a:rPr>
              <a:t> and </a:t>
            </a:r>
            <a:r>
              <a:rPr lang="en-US" sz="1200" i="1" kern="1200" dirty="0" smtClean="0">
                <a:solidFill>
                  <a:schemeClr val="tx1"/>
                </a:solidFill>
                <a:effectLst/>
                <a:latin typeface="+mn-lt"/>
                <a:ea typeface="ＭＳ Ｐゴシック" pitchFamily="-110" charset="-128"/>
                <a:cs typeface="ＭＳ Ｐゴシック" pitchFamily="-110" charset="-128"/>
              </a:rPr>
              <a:t>CDKN2</a:t>
            </a:r>
            <a:r>
              <a:rPr lang="en-US" sz="1200" kern="1200" dirty="0" smtClean="0">
                <a:solidFill>
                  <a:schemeClr val="tx1"/>
                </a:solidFill>
                <a:effectLst/>
                <a:latin typeface="+mn-lt"/>
                <a:ea typeface="ＭＳ Ｐゴシック" pitchFamily="-110" charset="-128"/>
                <a:cs typeface="ＭＳ Ｐゴシック" pitchFamily="-110" charset="-128"/>
              </a:rPr>
              <a:t> genes on neural stem cells.  </a:t>
            </a:r>
            <a:r>
              <a:rPr lang="en-US" sz="1200" b="1" kern="1200" dirty="0" smtClean="0">
                <a:solidFill>
                  <a:schemeClr val="tx1"/>
                </a:solidFill>
                <a:effectLst/>
                <a:latin typeface="+mn-lt"/>
                <a:ea typeface="ＭＳ Ｐゴシック" pitchFamily="-110" charset="-128"/>
                <a:cs typeface="ＭＳ Ｐゴシック" pitchFamily="-110" charset="-128"/>
              </a:rPr>
              <a:t>From </a:t>
            </a:r>
            <a:r>
              <a:rPr lang="en-US" sz="1200" b="1" kern="1200" dirty="0" err="1" smtClean="0">
                <a:solidFill>
                  <a:schemeClr val="tx1"/>
                </a:solidFill>
                <a:effectLst/>
                <a:latin typeface="+mn-lt"/>
                <a:ea typeface="ＭＳ Ｐゴシック" pitchFamily="-110" charset="-128"/>
                <a:cs typeface="ＭＳ Ｐゴシック" pitchFamily="-110" charset="-128"/>
              </a:rPr>
              <a:t>Molofsky</a:t>
            </a:r>
            <a:r>
              <a:rPr lang="en-US" sz="1200" b="1" kern="1200" dirty="0" smtClean="0">
                <a:solidFill>
                  <a:schemeClr val="tx1"/>
                </a:solidFill>
                <a:effectLst/>
                <a:latin typeface="+mn-lt"/>
                <a:ea typeface="ＭＳ Ｐゴシック" pitchFamily="-110" charset="-128"/>
                <a:cs typeface="ＭＳ Ｐゴシック" pitchFamily="-110" charset="-128"/>
              </a:rPr>
              <a:t> et al. 2003.</a:t>
            </a:r>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14.21  </a:t>
            </a:r>
            <a:r>
              <a:rPr lang="en-US" sz="1200" kern="1200" dirty="0" smtClean="0">
                <a:solidFill>
                  <a:schemeClr val="tx1"/>
                </a:solidFill>
                <a:effectLst/>
                <a:latin typeface="+mn-lt"/>
                <a:ea typeface="ＭＳ Ｐゴシック" pitchFamily="-110" charset="-128"/>
                <a:cs typeface="ＭＳ Ｐゴシック" pitchFamily="-110" charset="-128"/>
              </a:rPr>
              <a:t>Self-renewal of newborn mouse CNS and PNS stem cells in strains of mice with normal and non-functioning </a:t>
            </a:r>
            <a:r>
              <a:rPr lang="en-US" sz="1200" i="1" kern="1200" dirty="0" smtClean="0">
                <a:solidFill>
                  <a:schemeClr val="tx1"/>
                </a:solidFill>
                <a:effectLst/>
                <a:latin typeface="+mn-lt"/>
                <a:ea typeface="ＭＳ Ｐゴシック" pitchFamily="-110" charset="-128"/>
                <a:cs typeface="ＭＳ Ｐゴシック" pitchFamily="-110" charset="-128"/>
              </a:rPr>
              <a:t>Bmi-1</a:t>
            </a:r>
            <a:r>
              <a:rPr lang="en-US" sz="1200" kern="1200" dirty="0" smtClean="0">
                <a:solidFill>
                  <a:schemeClr val="tx1"/>
                </a:solidFill>
                <a:effectLst/>
                <a:latin typeface="+mn-lt"/>
                <a:ea typeface="ＭＳ Ｐゴシック" pitchFamily="-110" charset="-128"/>
                <a:cs typeface="ＭＳ Ｐゴシック" pitchFamily="-110" charset="-128"/>
              </a:rPr>
              <a:t> and </a:t>
            </a:r>
            <a:r>
              <a:rPr lang="en-US" sz="1200" i="1" kern="1200" dirty="0" smtClean="0">
                <a:solidFill>
                  <a:schemeClr val="tx1"/>
                </a:solidFill>
                <a:effectLst/>
                <a:latin typeface="+mn-lt"/>
                <a:ea typeface="ＭＳ Ｐゴシック" pitchFamily="-110" charset="-128"/>
                <a:cs typeface="ＭＳ Ｐゴシック" pitchFamily="-110" charset="-128"/>
              </a:rPr>
              <a:t>p16</a:t>
            </a:r>
            <a:r>
              <a:rPr lang="en-US" sz="1200" i="1" kern="1200" baseline="30000" dirty="0" smtClean="0">
                <a:solidFill>
                  <a:schemeClr val="tx1"/>
                </a:solidFill>
                <a:effectLst/>
                <a:latin typeface="+mn-lt"/>
                <a:ea typeface="ＭＳ Ｐゴシック" pitchFamily="-110" charset="-128"/>
                <a:cs typeface="ＭＳ Ｐゴシック" pitchFamily="-110" charset="-128"/>
              </a:rPr>
              <a:t>Ink4a</a:t>
            </a:r>
            <a:r>
              <a:rPr lang="en-US" sz="1200" kern="1200" dirty="0" smtClean="0">
                <a:solidFill>
                  <a:schemeClr val="tx1"/>
                </a:solidFill>
                <a:effectLst/>
                <a:latin typeface="+mn-lt"/>
                <a:ea typeface="ＭＳ Ｐゴシック" pitchFamily="-110" charset="-128"/>
                <a:cs typeface="ＭＳ Ｐゴシック" pitchFamily="-110" charset="-128"/>
              </a:rPr>
              <a:t> genes.  The genotype of mouse strains is denoted by + (normal) or – (non-functioning).  * indicates that self-renewal is statistically different from normal mice (+/+ for both genes).</a:t>
            </a:r>
            <a:r>
              <a:rPr lang="en-US" dirty="0" smtClean="0">
                <a:effectLst/>
              </a:rPr>
              <a:t> </a:t>
            </a:r>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14.22  </a:t>
            </a:r>
            <a:r>
              <a:rPr lang="en-US" sz="1200" kern="1200" dirty="0" smtClean="0">
                <a:solidFill>
                  <a:schemeClr val="tx1"/>
                </a:solidFill>
                <a:effectLst/>
                <a:latin typeface="+mn-lt"/>
                <a:ea typeface="ＭＳ Ｐゴシック" pitchFamily="-110" charset="-128"/>
                <a:cs typeface="ＭＳ Ｐゴシック" pitchFamily="-110" charset="-128"/>
              </a:rPr>
              <a:t>Components of cell cycle regulation in tissue-specific stem cells in the absence of mitogen.  More intensely shaded ovals indicate gene products that are functionally important while ovals with less intense color are less expressed or active.  The bar at the bottom represents phases of the cell cycle, and the letter “P” denotes phosphorylation. </a:t>
            </a:r>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14.2</a:t>
            </a:r>
            <a:r>
              <a:rPr lang="en-US" sz="1200" kern="1200" dirty="0" smtClean="0">
                <a:solidFill>
                  <a:schemeClr val="tx1"/>
                </a:solidFill>
                <a:effectLst/>
                <a:latin typeface="+mn-lt"/>
                <a:ea typeface="ＭＳ Ｐゴシック" pitchFamily="-110" charset="-128"/>
                <a:cs typeface="ＭＳ Ｐゴシック" pitchFamily="-110" charset="-128"/>
              </a:rPr>
              <a:t> The proportion of cells dividing within a particular period of time for (a) a single small population of </a:t>
            </a:r>
            <a:r>
              <a:rPr lang="en-US" sz="1200" i="1" kern="1200" dirty="0" smtClean="0">
                <a:solidFill>
                  <a:schemeClr val="tx1"/>
                </a:solidFill>
                <a:effectLst/>
                <a:latin typeface="+mn-lt"/>
                <a:ea typeface="ＭＳ Ｐゴシック" pitchFamily="-110" charset="-128"/>
                <a:cs typeface="ＭＳ Ｐゴシック" pitchFamily="-110" charset="-128"/>
              </a:rPr>
              <a:t>Bacterium </a:t>
            </a:r>
            <a:r>
              <a:rPr lang="en-US" sz="1200" i="1" kern="1200" dirty="0" err="1" smtClean="0">
                <a:solidFill>
                  <a:schemeClr val="tx1"/>
                </a:solidFill>
                <a:effectLst/>
                <a:latin typeface="+mn-lt"/>
                <a:ea typeface="ＭＳ Ｐゴシック" pitchFamily="-110" charset="-128"/>
                <a:cs typeface="ＭＳ Ｐゴシック" pitchFamily="-110" charset="-128"/>
              </a:rPr>
              <a:t>aerogenes</a:t>
            </a:r>
            <a:r>
              <a:rPr lang="en-US" sz="1200" kern="1200" dirty="0" smtClean="0">
                <a:solidFill>
                  <a:schemeClr val="tx1"/>
                </a:solidFill>
                <a:effectLst/>
                <a:latin typeface="+mn-lt"/>
                <a:ea typeface="ＭＳ Ｐゴシック" pitchFamily="-110" charset="-128"/>
                <a:cs typeface="ＭＳ Ｐゴシック" pitchFamily="-110" charset="-128"/>
              </a:rPr>
              <a:t> tracked over four generations and (b) three species of bacteria, with data pooled across generation and population. In (a) 2</a:t>
            </a:r>
            <a:r>
              <a:rPr lang="en-US" sz="1200" kern="1200" baseline="30000" dirty="0" smtClean="0">
                <a:solidFill>
                  <a:schemeClr val="tx1"/>
                </a:solidFill>
                <a:effectLst/>
                <a:latin typeface="+mn-lt"/>
                <a:ea typeface="ＭＳ Ｐゴシック" pitchFamily="-110" charset="-128"/>
                <a:cs typeface="ＭＳ Ｐゴシック" pitchFamily="-110" charset="-128"/>
              </a:rPr>
              <a:t>nd</a:t>
            </a:r>
            <a:r>
              <a:rPr lang="en-US" sz="1200" kern="1200" dirty="0" smtClean="0">
                <a:solidFill>
                  <a:schemeClr val="tx1"/>
                </a:solidFill>
                <a:effectLst/>
                <a:latin typeface="+mn-lt"/>
                <a:ea typeface="ＭＳ Ｐゴシック" pitchFamily="-110" charset="-128"/>
                <a:cs typeface="ＭＳ Ｐゴシック" pitchFamily="-110" charset="-128"/>
              </a:rPr>
              <a:t>, 3</a:t>
            </a:r>
            <a:r>
              <a:rPr lang="en-US" sz="1200" kern="1200" baseline="30000" dirty="0" smtClean="0">
                <a:solidFill>
                  <a:schemeClr val="tx1"/>
                </a:solidFill>
                <a:effectLst/>
                <a:latin typeface="+mn-lt"/>
                <a:ea typeface="ＭＳ Ｐゴシック" pitchFamily="-110" charset="-128"/>
                <a:cs typeface="ＭＳ Ｐゴシック" pitchFamily="-110" charset="-128"/>
              </a:rPr>
              <a:t>rd</a:t>
            </a:r>
            <a:r>
              <a:rPr lang="en-US" sz="1200" kern="1200" dirty="0" smtClean="0">
                <a:solidFill>
                  <a:schemeClr val="tx1"/>
                </a:solidFill>
                <a:effectLst/>
                <a:latin typeface="+mn-lt"/>
                <a:ea typeface="ＭＳ Ｐゴシック" pitchFamily="-110" charset="-128"/>
                <a:cs typeface="ＭＳ Ｐゴシック" pitchFamily="-110" charset="-128"/>
              </a:rPr>
              <a:t>, and 4</a:t>
            </a:r>
            <a:r>
              <a:rPr lang="en-US" sz="1200" kern="1200" baseline="30000" dirty="0" smtClean="0">
                <a:solidFill>
                  <a:schemeClr val="tx1"/>
                </a:solidFill>
                <a:effectLst/>
                <a:latin typeface="+mn-lt"/>
                <a:ea typeface="ＭＳ Ｐゴシック" pitchFamily="-110" charset="-128"/>
                <a:cs typeface="ＭＳ Ｐゴシック" pitchFamily="-110" charset="-128"/>
              </a:rPr>
              <a:t>th</a:t>
            </a:r>
            <a:r>
              <a:rPr lang="en-US" sz="1200" kern="1200" dirty="0" smtClean="0">
                <a:solidFill>
                  <a:schemeClr val="tx1"/>
                </a:solidFill>
                <a:effectLst/>
                <a:latin typeface="+mn-lt"/>
                <a:ea typeface="ＭＳ Ｐゴシック" pitchFamily="-110" charset="-128"/>
                <a:cs typeface="ＭＳ Ｐゴシック" pitchFamily="-110" charset="-128"/>
              </a:rPr>
              <a:t> refer to the generation. </a:t>
            </a:r>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14.23.  </a:t>
            </a:r>
            <a:r>
              <a:rPr lang="en-US" sz="1200" kern="1200" dirty="0" smtClean="0">
                <a:solidFill>
                  <a:schemeClr val="tx1"/>
                </a:solidFill>
                <a:effectLst/>
                <a:latin typeface="+mn-lt"/>
                <a:ea typeface="ＭＳ Ｐゴシック" pitchFamily="-110" charset="-128"/>
                <a:cs typeface="ＭＳ Ｐゴシック" pitchFamily="-110" charset="-128"/>
              </a:rPr>
              <a:t>Gross anatomy of the human lung, with blood vessels shown on the right (the left lung).</a:t>
            </a:r>
            <a:r>
              <a:rPr lang="en-US" dirty="0" smtClean="0">
                <a:effectLst/>
              </a:rPr>
              <a:t>  </a:t>
            </a:r>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14.24.  S</a:t>
            </a:r>
            <a:r>
              <a:rPr lang="en-US" sz="1200" kern="1200" dirty="0" smtClean="0">
                <a:solidFill>
                  <a:schemeClr val="tx1"/>
                </a:solidFill>
                <a:effectLst/>
                <a:latin typeface="+mn-lt"/>
                <a:ea typeface="ＭＳ Ｐゴシック" pitchFamily="-110" charset="-128"/>
                <a:cs typeface="ＭＳ Ｐゴシック" pitchFamily="-110" charset="-128"/>
              </a:rPr>
              <a:t>taining for antibodies of the p19</a:t>
            </a:r>
            <a:r>
              <a:rPr lang="en-US" sz="1200" kern="1200" baseline="30000" dirty="0" smtClean="0">
                <a:solidFill>
                  <a:schemeClr val="tx1"/>
                </a:solidFill>
                <a:effectLst/>
                <a:latin typeface="+mn-lt"/>
                <a:ea typeface="ＭＳ Ｐゴシック" pitchFamily="-110" charset="-128"/>
                <a:cs typeface="ＭＳ Ｐゴシック" pitchFamily="-110" charset="-128"/>
              </a:rPr>
              <a:t>Arf</a:t>
            </a:r>
            <a:r>
              <a:rPr lang="en-US" sz="1200" kern="1200" dirty="0" smtClean="0">
                <a:solidFill>
                  <a:schemeClr val="tx1"/>
                </a:solidFill>
                <a:effectLst/>
                <a:latin typeface="+mn-lt"/>
                <a:ea typeface="ＭＳ Ｐゴシック" pitchFamily="-110" charset="-128"/>
                <a:cs typeface="ＭＳ Ｐゴシック" pitchFamily="-110" charset="-128"/>
              </a:rPr>
              <a:t> protein in control cell lines in lung cancer study.  </a:t>
            </a:r>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Table 14.7  </a:t>
            </a:r>
            <a:r>
              <a:rPr lang="en-US" sz="1200" kern="1200" dirty="0" smtClean="0">
                <a:solidFill>
                  <a:schemeClr val="tx1"/>
                </a:solidFill>
                <a:effectLst/>
                <a:latin typeface="+mn-lt"/>
                <a:ea typeface="ＭＳ Ｐゴシック" pitchFamily="-110" charset="-128"/>
                <a:cs typeface="ＭＳ Ｐゴシック" pitchFamily="-110" charset="-128"/>
              </a:rPr>
              <a:t>Numbers of lung cancer tumors with abnormal expression of proteins involved in the cell cycle and self-renewal of stem cells.  Altered expression is either </a:t>
            </a:r>
            <a:r>
              <a:rPr lang="en-US" sz="1200" kern="1200" dirty="0" err="1" smtClean="0">
                <a:solidFill>
                  <a:schemeClr val="tx1"/>
                </a:solidFill>
                <a:effectLst/>
                <a:latin typeface="+mn-lt"/>
                <a:ea typeface="ＭＳ Ｐゴシック" pitchFamily="-110" charset="-128"/>
                <a:cs typeface="ＭＳ Ｐゴシック" pitchFamily="-110" charset="-128"/>
              </a:rPr>
              <a:t>downregulation</a:t>
            </a:r>
            <a:r>
              <a:rPr lang="en-US" sz="1200" kern="1200" dirty="0" smtClean="0">
                <a:solidFill>
                  <a:schemeClr val="tx1"/>
                </a:solidFill>
                <a:effectLst/>
                <a:latin typeface="+mn-lt"/>
                <a:ea typeface="ＭＳ Ｐゴシック" pitchFamily="-110" charset="-128"/>
                <a:cs typeface="ＭＳ Ｐゴシック" pitchFamily="-110" charset="-128"/>
              </a:rPr>
              <a:t> or overexpression of the protein.  </a:t>
            </a:r>
            <a:r>
              <a:rPr lang="en-US" sz="1200" b="1" kern="1200" dirty="0" smtClean="0">
                <a:solidFill>
                  <a:schemeClr val="tx1"/>
                </a:solidFill>
                <a:effectLst/>
                <a:latin typeface="+mn-lt"/>
                <a:ea typeface="ＭＳ Ｐゴシック" pitchFamily="-110" charset="-128"/>
                <a:cs typeface="ＭＳ Ｐゴシック" pitchFamily="-110" charset="-128"/>
              </a:rPr>
              <a:t>From </a:t>
            </a:r>
            <a:r>
              <a:rPr lang="en-US" sz="1200" b="1" kern="1200" dirty="0" err="1" smtClean="0">
                <a:solidFill>
                  <a:schemeClr val="tx1"/>
                </a:solidFill>
                <a:effectLst/>
                <a:latin typeface="+mn-lt"/>
                <a:ea typeface="ＭＳ Ｐゴシック" pitchFamily="-110" charset="-128"/>
                <a:cs typeface="ＭＳ Ｐゴシック" pitchFamily="-110" charset="-128"/>
              </a:rPr>
              <a:t>Vonlanthen</a:t>
            </a:r>
            <a:r>
              <a:rPr lang="en-US" sz="1200" b="1" kern="1200" dirty="0" smtClean="0">
                <a:solidFill>
                  <a:schemeClr val="tx1"/>
                </a:solidFill>
                <a:effectLst/>
                <a:latin typeface="+mn-lt"/>
                <a:ea typeface="ＭＳ Ｐゴシック" pitchFamily="-110" charset="-128"/>
                <a:cs typeface="ＭＳ Ｐゴシック" pitchFamily="-110" charset="-128"/>
              </a:rPr>
              <a:t> et al. 1998 Table 3. </a:t>
            </a:r>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Table 14.8  </a:t>
            </a:r>
            <a:r>
              <a:rPr lang="en-US" sz="1200" kern="1200" dirty="0" smtClean="0">
                <a:solidFill>
                  <a:schemeClr val="tx1"/>
                </a:solidFill>
                <a:effectLst/>
                <a:latin typeface="+mn-lt"/>
                <a:ea typeface="ＭＳ Ｐゴシック" pitchFamily="-110" charset="-128"/>
                <a:cs typeface="ＭＳ Ｐゴシック" pitchFamily="-110" charset="-128"/>
              </a:rPr>
              <a:t>Relationships among expression of some of the cell cycle proteins in lung cancer tumors. NS = not statistically significant. </a:t>
            </a:r>
            <a:r>
              <a:rPr lang="en-US" sz="1200" b="1" kern="1200" dirty="0" smtClean="0">
                <a:solidFill>
                  <a:schemeClr val="tx1"/>
                </a:solidFill>
                <a:effectLst/>
                <a:latin typeface="+mn-lt"/>
                <a:ea typeface="ＭＳ Ｐゴシック" pitchFamily="-110" charset="-128"/>
                <a:cs typeface="ＭＳ Ｐゴシック" pitchFamily="-110" charset="-128"/>
              </a:rPr>
              <a:t>From </a:t>
            </a:r>
            <a:r>
              <a:rPr lang="en-US" sz="1200" b="1" kern="1200" dirty="0" err="1" smtClean="0">
                <a:solidFill>
                  <a:schemeClr val="tx1"/>
                </a:solidFill>
                <a:effectLst/>
                <a:latin typeface="+mn-lt"/>
                <a:ea typeface="ＭＳ Ｐゴシック" pitchFamily="-110" charset="-128"/>
                <a:cs typeface="ＭＳ Ｐゴシック" pitchFamily="-110" charset="-128"/>
              </a:rPr>
              <a:t>Vonlanthen</a:t>
            </a:r>
            <a:r>
              <a:rPr lang="en-US" sz="1200" b="1" kern="1200" dirty="0" smtClean="0">
                <a:solidFill>
                  <a:schemeClr val="tx1"/>
                </a:solidFill>
                <a:effectLst/>
                <a:latin typeface="+mn-lt"/>
                <a:ea typeface="ＭＳ Ｐゴシック" pitchFamily="-110" charset="-128"/>
                <a:cs typeface="ＭＳ Ｐゴシック" pitchFamily="-110" charset="-128"/>
              </a:rPr>
              <a:t> et al. 1998.</a:t>
            </a:r>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Table 14.9  </a:t>
            </a:r>
            <a:r>
              <a:rPr lang="en-US" sz="1200" kern="1200" dirty="0" smtClean="0">
                <a:solidFill>
                  <a:schemeClr val="tx1"/>
                </a:solidFill>
                <a:effectLst/>
                <a:latin typeface="+mn-lt"/>
                <a:ea typeface="ＭＳ Ｐゴシック" pitchFamily="-110" charset="-128"/>
                <a:cs typeface="ＭＳ Ｐゴシック" pitchFamily="-110" charset="-128"/>
              </a:rPr>
              <a:t>Expression of p16</a:t>
            </a:r>
            <a:r>
              <a:rPr lang="en-US" sz="1200" kern="1200" baseline="30000" dirty="0" smtClean="0">
                <a:solidFill>
                  <a:schemeClr val="tx1"/>
                </a:solidFill>
                <a:effectLst/>
                <a:latin typeface="+mn-lt"/>
                <a:ea typeface="ＭＳ Ｐゴシック" pitchFamily="-110" charset="-128"/>
                <a:cs typeface="ＭＳ Ｐゴシック" pitchFamily="-110" charset="-128"/>
              </a:rPr>
              <a:t>Ink4a</a:t>
            </a:r>
            <a:r>
              <a:rPr lang="en-US" sz="1200" kern="1200" dirty="0" smtClean="0">
                <a:solidFill>
                  <a:schemeClr val="tx1"/>
                </a:solidFill>
                <a:effectLst/>
                <a:latin typeface="+mn-lt"/>
                <a:ea typeface="ＭＳ Ｐゴシック" pitchFamily="-110" charset="-128"/>
                <a:cs typeface="ＭＳ Ｐゴシック" pitchFamily="-110" charset="-128"/>
              </a:rPr>
              <a:t> and p19</a:t>
            </a:r>
            <a:r>
              <a:rPr lang="en-US" sz="1200" kern="1200" baseline="30000" dirty="0" smtClean="0">
                <a:solidFill>
                  <a:schemeClr val="tx1"/>
                </a:solidFill>
                <a:effectLst/>
                <a:latin typeface="+mn-lt"/>
                <a:ea typeface="ＭＳ Ｐゴシック" pitchFamily="-110" charset="-128"/>
                <a:cs typeface="ＭＳ Ｐゴシック" pitchFamily="-110" charset="-128"/>
              </a:rPr>
              <a:t>Arf</a:t>
            </a:r>
            <a:r>
              <a:rPr lang="en-US" sz="1200" kern="1200" dirty="0" smtClean="0">
                <a:solidFill>
                  <a:schemeClr val="tx1"/>
                </a:solidFill>
                <a:effectLst/>
                <a:latin typeface="+mn-lt"/>
                <a:ea typeface="ＭＳ Ｐゴシック" pitchFamily="-110" charset="-128"/>
                <a:cs typeface="ＭＳ Ｐゴシック" pitchFamily="-110" charset="-128"/>
              </a:rPr>
              <a:t> transcripts in normal lung tissue and lung cancer tumors.  </a:t>
            </a:r>
            <a:r>
              <a:rPr lang="en-US" sz="1200" b="1" kern="1200" dirty="0" smtClean="0">
                <a:solidFill>
                  <a:schemeClr val="tx1"/>
                </a:solidFill>
                <a:effectLst/>
                <a:latin typeface="+mn-lt"/>
                <a:ea typeface="ＭＳ Ｐゴシック" pitchFamily="-110" charset="-128"/>
                <a:cs typeface="ＭＳ Ｐゴシック" pitchFamily="-110" charset="-128"/>
              </a:rPr>
              <a:t>From </a:t>
            </a:r>
            <a:r>
              <a:rPr lang="en-US" sz="1200" b="1" kern="1200" dirty="0" err="1" smtClean="0">
                <a:solidFill>
                  <a:schemeClr val="tx1"/>
                </a:solidFill>
                <a:effectLst/>
                <a:latin typeface="+mn-lt"/>
                <a:ea typeface="ＭＳ Ｐゴシック" pitchFamily="-110" charset="-128"/>
                <a:cs typeface="ＭＳ Ｐゴシック" pitchFamily="-110" charset="-128"/>
              </a:rPr>
              <a:t>Vonlanthen</a:t>
            </a:r>
            <a:r>
              <a:rPr lang="en-US" sz="1200" b="1" kern="1200" dirty="0" smtClean="0">
                <a:solidFill>
                  <a:schemeClr val="tx1"/>
                </a:solidFill>
                <a:effectLst/>
                <a:latin typeface="+mn-lt"/>
                <a:ea typeface="ＭＳ Ｐゴシック" pitchFamily="-110" charset="-128"/>
                <a:cs typeface="ＭＳ Ｐゴシック" pitchFamily="-110" charset="-128"/>
              </a:rPr>
              <a:t> et al. 1998.</a:t>
            </a:r>
            <a:endParaRPr lang="en-US" sz="1200" kern="1200" dirty="0">
              <a:solidFill>
                <a:schemeClr val="tx1"/>
              </a:solidFill>
              <a:effectLst/>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14.3</a:t>
            </a:r>
            <a:r>
              <a:rPr lang="en-US" sz="1200" kern="1200" dirty="0" smtClean="0">
                <a:solidFill>
                  <a:schemeClr val="tx1"/>
                </a:solidFill>
                <a:effectLst/>
                <a:latin typeface="+mn-lt"/>
                <a:ea typeface="ＭＳ Ｐゴシック" pitchFamily="-110" charset="-128"/>
                <a:cs typeface="ＭＳ Ｐゴシック" pitchFamily="-110" charset="-128"/>
              </a:rPr>
              <a:t>  Growth curve for cultures of </a:t>
            </a:r>
            <a:r>
              <a:rPr lang="en-US" sz="1200" i="1" kern="1200" dirty="0" smtClean="0">
                <a:solidFill>
                  <a:schemeClr val="tx1"/>
                </a:solidFill>
                <a:effectLst/>
                <a:latin typeface="+mn-lt"/>
                <a:ea typeface="ＭＳ Ｐゴシック" pitchFamily="-110" charset="-128"/>
                <a:cs typeface="ＭＳ Ｐゴシック" pitchFamily="-110" charset="-128"/>
              </a:rPr>
              <a:t>E. coli </a:t>
            </a:r>
            <a:r>
              <a:rPr lang="en-US" sz="1200" kern="1200" dirty="0" smtClean="0">
                <a:solidFill>
                  <a:schemeClr val="tx1"/>
                </a:solidFill>
                <a:effectLst/>
                <a:latin typeface="+mn-lt"/>
                <a:ea typeface="ＭＳ Ｐゴシック" pitchFamily="-110" charset="-128"/>
                <a:cs typeface="ＭＳ Ｐゴシック" pitchFamily="-110" charset="-128"/>
              </a:rPr>
              <a:t>bacteria. Growth is expressed in absorbance of the sample at 600 nm.  The average of 3 replicate cultures </a:t>
            </a:r>
            <a:r>
              <a:rPr lang="en-US" sz="1200" u="sng" kern="1200" dirty="0" smtClean="0">
                <a:solidFill>
                  <a:schemeClr val="tx1"/>
                </a:solidFill>
                <a:effectLst/>
                <a:latin typeface="+mn-lt"/>
                <a:ea typeface="ＭＳ Ｐゴシック" pitchFamily="-110" charset="-128"/>
                <a:cs typeface="ＭＳ Ｐゴシック" pitchFamily="-110" charset="-128"/>
              </a:rPr>
              <a:t>+</a:t>
            </a:r>
            <a:r>
              <a:rPr lang="en-US" sz="1200" kern="1200" dirty="0" smtClean="0">
                <a:solidFill>
                  <a:schemeClr val="tx1"/>
                </a:solidFill>
                <a:effectLst/>
                <a:latin typeface="+mn-lt"/>
                <a:ea typeface="ＭＳ Ｐゴシック" pitchFamily="-110" charset="-128"/>
                <a:cs typeface="ＭＳ Ｐゴシック" pitchFamily="-110" charset="-128"/>
              </a:rPr>
              <a:t> 1 standard deviation is shown.  The curve is an approximate best fit line.  The arrows mark different phases of bacterial population growth, denoted as lag, log phase, and stationary phases.  </a:t>
            </a:r>
            <a:endParaRPr lang="en-US" sz="1200" kern="1200" dirty="0" smtClean="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14.4</a:t>
            </a:r>
            <a:r>
              <a:rPr lang="en-US" sz="1200" kern="1200" dirty="0" smtClean="0">
                <a:solidFill>
                  <a:schemeClr val="tx1"/>
                </a:solidFill>
                <a:effectLst/>
                <a:latin typeface="+mn-lt"/>
                <a:ea typeface="ＭＳ Ｐゴシック" pitchFamily="-110" charset="-128"/>
                <a:cs typeface="ＭＳ Ｐゴシック" pitchFamily="-110" charset="-128"/>
              </a:rPr>
              <a:t>  Growth curves of </a:t>
            </a:r>
            <a:r>
              <a:rPr lang="en-US" sz="1200" i="1" kern="1200" dirty="0" smtClean="0">
                <a:solidFill>
                  <a:schemeClr val="tx1"/>
                </a:solidFill>
                <a:effectLst/>
                <a:latin typeface="+mn-lt"/>
                <a:ea typeface="ＭＳ Ｐゴシック" pitchFamily="-110" charset="-128"/>
                <a:cs typeface="ＭＳ Ｐゴシック" pitchFamily="-110" charset="-128"/>
              </a:rPr>
              <a:t>L. </a:t>
            </a:r>
            <a:r>
              <a:rPr lang="en-US" sz="1200" i="1" kern="1200" dirty="0" err="1" smtClean="0">
                <a:solidFill>
                  <a:schemeClr val="tx1"/>
                </a:solidFill>
                <a:effectLst/>
                <a:latin typeface="+mn-lt"/>
                <a:ea typeface="ＭＳ Ｐゴシック" pitchFamily="-110" charset="-128"/>
                <a:cs typeface="ＭＳ Ｐゴシック" pitchFamily="-110" charset="-128"/>
              </a:rPr>
              <a:t>plantarum</a:t>
            </a:r>
            <a:r>
              <a:rPr lang="en-US" sz="1200" kern="1200" dirty="0" smtClean="0">
                <a:solidFill>
                  <a:schemeClr val="tx1"/>
                </a:solidFill>
                <a:effectLst/>
                <a:latin typeface="+mn-lt"/>
                <a:ea typeface="ＭＳ Ｐゴシック" pitchFamily="-110" charset="-128"/>
                <a:cs typeface="ＭＳ Ｐゴシック" pitchFamily="-110" charset="-128"/>
              </a:rPr>
              <a:t> grown at 18.2 (a) and 35</a:t>
            </a:r>
            <a:r>
              <a:rPr lang="en-US" sz="1200" kern="1200" baseline="30000" dirty="0" smtClean="0">
                <a:solidFill>
                  <a:schemeClr val="tx1"/>
                </a:solidFill>
                <a:effectLst/>
                <a:latin typeface="+mn-lt"/>
                <a:ea typeface="ＭＳ Ｐゴシック" pitchFamily="-110" charset="-128"/>
                <a:cs typeface="ＭＳ Ｐゴシック" pitchFamily="-110" charset="-128"/>
              </a:rPr>
              <a:t>o</a:t>
            </a:r>
            <a:r>
              <a:rPr lang="en-US" sz="1200" kern="1200" dirty="0" smtClean="0">
                <a:solidFill>
                  <a:schemeClr val="tx1"/>
                </a:solidFill>
                <a:effectLst/>
                <a:latin typeface="+mn-lt"/>
                <a:ea typeface="ＭＳ Ｐゴシック" pitchFamily="-110" charset="-128"/>
                <a:cs typeface="ＭＳ Ｐゴシック" pitchFamily="-110" charset="-128"/>
              </a:rPr>
              <a:t>C (b).  </a:t>
            </a:r>
            <a:endParaRPr lang="en-US" sz="120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14.5</a:t>
            </a:r>
            <a:r>
              <a:rPr lang="en-US" sz="1200" kern="1200" dirty="0" smtClean="0">
                <a:solidFill>
                  <a:schemeClr val="tx1"/>
                </a:solidFill>
                <a:effectLst/>
                <a:latin typeface="+mn-lt"/>
                <a:ea typeface="ＭＳ Ｐゴシック" pitchFamily="-110" charset="-128"/>
                <a:cs typeface="ＭＳ Ｐゴシック" pitchFamily="-110" charset="-128"/>
              </a:rPr>
              <a:t>  Representative </a:t>
            </a:r>
            <a:r>
              <a:rPr lang="en-US" sz="1200" kern="1200" dirty="0" err="1" smtClean="0">
                <a:solidFill>
                  <a:schemeClr val="tx1"/>
                </a:solidFill>
                <a:effectLst/>
                <a:latin typeface="+mn-lt"/>
                <a:ea typeface="ＭＳ Ｐゴシック" pitchFamily="-110" charset="-128"/>
                <a:cs typeface="ＭＳ Ｐゴシック" pitchFamily="-110" charset="-128"/>
              </a:rPr>
              <a:t>dinoflagellates</a:t>
            </a:r>
            <a:r>
              <a:rPr lang="en-US" sz="1200" kern="1200" dirty="0" smtClean="0">
                <a:solidFill>
                  <a:schemeClr val="tx1"/>
                </a:solidFill>
                <a:effectLst/>
                <a:latin typeface="+mn-lt"/>
                <a:ea typeface="ＭＳ Ｐゴシック" pitchFamily="-110" charset="-128"/>
                <a:cs typeface="ＭＳ Ｐゴシック" pitchFamily="-110" charset="-128"/>
              </a:rPr>
              <a:t> (a), diatoms (b), and the green alga </a:t>
            </a:r>
            <a:r>
              <a:rPr lang="en-US" sz="1200" i="1" kern="1200" dirty="0" err="1" smtClean="0">
                <a:solidFill>
                  <a:schemeClr val="tx1"/>
                </a:solidFill>
                <a:effectLst/>
                <a:latin typeface="+mn-lt"/>
                <a:ea typeface="ＭＳ Ｐゴシック" pitchFamily="-110" charset="-128"/>
                <a:cs typeface="ＭＳ Ｐゴシック" pitchFamily="-110" charset="-128"/>
              </a:rPr>
              <a:t>Chlamydomonas</a:t>
            </a:r>
            <a:r>
              <a:rPr lang="en-US" sz="1200" kern="1200" dirty="0" smtClean="0">
                <a:solidFill>
                  <a:schemeClr val="tx1"/>
                </a:solidFill>
                <a:effectLst/>
                <a:latin typeface="+mn-lt"/>
                <a:ea typeface="ＭＳ Ｐゴシック" pitchFamily="-110" charset="-128"/>
                <a:cs typeface="ＭＳ Ｐゴシック" pitchFamily="-110" charset="-128"/>
              </a:rPr>
              <a:t> sp. (c).</a:t>
            </a:r>
            <a:r>
              <a:rPr lang="en-US" dirty="0" smtClean="0">
                <a:effectLst/>
              </a:rPr>
              <a:t>  </a:t>
            </a:r>
            <a:endParaRPr lang="en-US" sz="120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14.6</a:t>
            </a:r>
            <a:r>
              <a:rPr lang="en-US" sz="1200" kern="1200" dirty="0" smtClean="0">
                <a:solidFill>
                  <a:schemeClr val="tx1"/>
                </a:solidFill>
                <a:effectLst/>
                <a:latin typeface="+mn-lt"/>
                <a:ea typeface="ＭＳ Ｐゴシック" pitchFamily="-110" charset="-128"/>
                <a:cs typeface="ＭＳ Ｐゴシック" pitchFamily="-110" charset="-128"/>
              </a:rPr>
              <a:t>  Effects of shaking on the growth of four </a:t>
            </a:r>
            <a:r>
              <a:rPr lang="en-US" sz="1200" kern="1200" dirty="0" err="1" smtClean="0">
                <a:solidFill>
                  <a:schemeClr val="tx1"/>
                </a:solidFill>
                <a:effectLst/>
                <a:latin typeface="+mn-lt"/>
                <a:ea typeface="ＭＳ Ｐゴシック" pitchFamily="-110" charset="-128"/>
                <a:cs typeface="ＭＳ Ｐゴシック" pitchFamily="-110" charset="-128"/>
              </a:rPr>
              <a:t>dinoflagellate</a:t>
            </a:r>
            <a:r>
              <a:rPr lang="en-US" sz="1200" kern="1200" dirty="0" smtClean="0">
                <a:solidFill>
                  <a:schemeClr val="tx1"/>
                </a:solidFill>
                <a:effectLst/>
                <a:latin typeface="+mn-lt"/>
                <a:ea typeface="ＭＳ Ｐゴシック" pitchFamily="-110" charset="-128"/>
                <a:cs typeface="ＭＳ Ｐゴシック" pitchFamily="-110" charset="-128"/>
              </a:rPr>
              <a:t> species grown in the laboratory (a-d) and effects of nitrogen source (e) and concentration of ammonium (f) on growth of </a:t>
            </a:r>
            <a:r>
              <a:rPr lang="en-US" sz="1200" i="1" kern="1200" dirty="0" smtClean="0">
                <a:solidFill>
                  <a:schemeClr val="tx1"/>
                </a:solidFill>
                <a:effectLst/>
                <a:latin typeface="+mn-lt"/>
                <a:ea typeface="ＭＳ Ｐゴシック" pitchFamily="-110" charset="-128"/>
                <a:cs typeface="ＭＳ Ｐゴシック" pitchFamily="-110" charset="-128"/>
              </a:rPr>
              <a:t>A. </a:t>
            </a:r>
            <a:r>
              <a:rPr lang="en-US" sz="1200" i="1" kern="1200" dirty="0" err="1" smtClean="0">
                <a:solidFill>
                  <a:schemeClr val="tx1"/>
                </a:solidFill>
                <a:effectLst/>
                <a:latin typeface="+mn-lt"/>
                <a:ea typeface="ＭＳ Ｐゴシック" pitchFamily="-110" charset="-128"/>
                <a:cs typeface="ＭＳ Ｐゴシック" pitchFamily="-110" charset="-128"/>
              </a:rPr>
              <a:t>carterae</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b="0"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14.7</a:t>
            </a:r>
            <a:r>
              <a:rPr lang="en-US" sz="1200" kern="1200" dirty="0" smtClean="0">
                <a:solidFill>
                  <a:schemeClr val="tx1"/>
                </a:solidFill>
                <a:effectLst/>
                <a:latin typeface="+mn-lt"/>
                <a:ea typeface="ＭＳ Ｐゴシック" pitchFamily="-110" charset="-128"/>
                <a:cs typeface="ＭＳ Ｐゴシック" pitchFamily="-110" charset="-128"/>
              </a:rPr>
              <a:t>  Evolutionary tree of the </a:t>
            </a:r>
            <a:r>
              <a:rPr lang="en-US" sz="1200" kern="1200" dirty="0" err="1" smtClean="0">
                <a:solidFill>
                  <a:schemeClr val="tx1"/>
                </a:solidFill>
                <a:effectLst/>
                <a:latin typeface="+mn-lt"/>
                <a:ea typeface="ＭＳ Ｐゴシック" pitchFamily="-110" charset="-128"/>
                <a:cs typeface="ＭＳ Ｐゴシック" pitchFamily="-110" charset="-128"/>
              </a:rPr>
              <a:t>Volvocaceae</a:t>
            </a:r>
            <a:r>
              <a:rPr lang="en-US" sz="1200" kern="1200" dirty="0" smtClean="0">
                <a:solidFill>
                  <a:schemeClr val="tx1"/>
                </a:solidFill>
                <a:effectLst/>
                <a:latin typeface="+mn-lt"/>
                <a:ea typeface="ＭＳ Ｐゴシック" pitchFamily="-110" charset="-128"/>
                <a:cs typeface="ＭＳ Ｐゴシック" pitchFamily="-110" charset="-128"/>
              </a:rPr>
              <a:t> generated using 6,021 nucleotide bases from coding regions of five chloroplast genes.  Species that appear more than once had more than one strain, or laboratory population, sampled for their DNA.  Brackets and divisions to the right are described in text.</a:t>
            </a:r>
            <a:r>
              <a:rPr lang="en-US" dirty="0" smtClean="0">
                <a:effectLst/>
              </a:rPr>
              <a:t>  </a:t>
            </a:r>
            <a:endParaRPr lang="en-US" sz="120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14.8</a:t>
            </a:r>
            <a:r>
              <a:rPr lang="en-US" sz="1200" kern="1200" dirty="0" smtClean="0">
                <a:solidFill>
                  <a:schemeClr val="tx1"/>
                </a:solidFill>
                <a:effectLst/>
                <a:latin typeface="+mn-lt"/>
                <a:ea typeface="ＭＳ Ｐゴシック" pitchFamily="-110" charset="-128"/>
                <a:cs typeface="ＭＳ Ｐゴシック" pitchFamily="-110" charset="-128"/>
              </a:rPr>
              <a:t>  Frequency distributions of size of cells for unicellular </a:t>
            </a:r>
            <a:r>
              <a:rPr lang="en-US" sz="1200" kern="1200" dirty="0" err="1" smtClean="0">
                <a:solidFill>
                  <a:schemeClr val="tx1"/>
                </a:solidFill>
                <a:effectLst/>
                <a:latin typeface="+mn-lt"/>
                <a:ea typeface="ＭＳ Ｐゴシック" pitchFamily="-110" charset="-128"/>
                <a:cs typeface="ＭＳ Ｐゴシック" pitchFamily="-110" charset="-128"/>
              </a:rPr>
              <a:t>Volvocales</a:t>
            </a:r>
            <a:r>
              <a:rPr lang="en-US" sz="1200" kern="1200" dirty="0" smtClean="0">
                <a:solidFill>
                  <a:schemeClr val="tx1"/>
                </a:solidFill>
                <a:effectLst/>
                <a:latin typeface="+mn-lt"/>
                <a:ea typeface="ＭＳ Ｐゴシック" pitchFamily="-110" charset="-128"/>
                <a:cs typeface="ＭＳ Ｐゴシック" pitchFamily="-110" charset="-128"/>
              </a:rPr>
              <a:t> and colonies for colonial </a:t>
            </a:r>
            <a:r>
              <a:rPr lang="en-US" sz="1200" kern="1200" dirty="0" err="1" smtClean="0">
                <a:solidFill>
                  <a:schemeClr val="tx1"/>
                </a:solidFill>
                <a:effectLst/>
                <a:latin typeface="+mn-lt"/>
                <a:ea typeface="ＭＳ Ｐゴシック" pitchFamily="-110" charset="-128"/>
                <a:cs typeface="ＭＳ Ｐゴシック" pitchFamily="-110" charset="-128"/>
              </a:rPr>
              <a:t>Volvocales</a:t>
            </a:r>
            <a:r>
              <a:rPr lang="en-US" sz="1200" kern="1200" dirty="0" smtClean="0">
                <a:solidFill>
                  <a:schemeClr val="tx1"/>
                </a:solidFill>
                <a:effectLst/>
                <a:latin typeface="+mn-lt"/>
                <a:ea typeface="ＭＳ Ｐゴシック" pitchFamily="-110" charset="-128"/>
                <a:cs typeface="ＭＳ Ｐゴシック" pitchFamily="-110" charset="-128"/>
              </a:rPr>
              <a:t>.  Proportions are on the y-axis and log volume is in cubic micrometers. </a:t>
            </a:r>
            <a:endParaRPr lang="en-US" sz="1200" kern="1200" dirty="0">
              <a:solidFill>
                <a:schemeClr val="tx1"/>
              </a:solidFill>
              <a:latin typeface="+mn-lt"/>
              <a:ea typeface="ＭＳ Ｐゴシック" pitchFamily="-110" charset="-128"/>
              <a:cs typeface="ＭＳ Ｐゴシック" pitchFamily="-110" charset="-128"/>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1618DEE-6DCA-42E3-B161-AEF6352673A3}" type="datetime1">
              <a:rPr lang="en-US"/>
              <a:pPr>
                <a:defRPr/>
              </a:pPr>
              <a:t>8/31/11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9D91C7-928B-4484-BD88-622A1807D0B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F1956B-3FA3-4037-9CD6-F91603F34D3C}" type="datetime1">
              <a:rPr lang="en-US"/>
              <a:pPr>
                <a:defRPr/>
              </a:pPr>
              <a:t>8/31/11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962786-4C2B-4005-A1B5-D6CC5BD3D48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9C7606-4727-4D9D-9DBC-1B77839C64BF}" type="datetime1">
              <a:rPr lang="en-US"/>
              <a:pPr>
                <a:defRPr/>
              </a:pPr>
              <a:t>8/31/11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798D3D-CDFF-4809-A9D2-2CF78CF350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91D726-8FF3-44E7-804B-AE0A2B8B9FF9}" type="datetime1">
              <a:rPr lang="en-US"/>
              <a:pPr>
                <a:defRPr/>
              </a:pPr>
              <a:t>8/31/11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89AEC0-77B5-4761-8DFC-03CBC901DD7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FB30B69-AE1D-4795-B454-DEC423D9C9AB}" type="datetime1">
              <a:rPr lang="en-US"/>
              <a:pPr>
                <a:defRPr/>
              </a:pPr>
              <a:t>8/31/11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30A955-B500-4FA6-BEF0-0B1DE83D621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5D6FDA6-3F86-4166-8C8E-6FE5474F62B5}" type="datetime1">
              <a:rPr lang="en-US"/>
              <a:pPr>
                <a:defRPr/>
              </a:pPr>
              <a:t>8/31/11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8DADF2-DF4A-4FD9-A06D-3EB1E4D18C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54F07DE-5F26-464F-8892-10A79A6D4BB4}" type="datetime1">
              <a:rPr lang="en-US"/>
              <a:pPr>
                <a:defRPr/>
              </a:pPr>
              <a:t>8/31/11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4835B44-731E-46D1-A3BE-384507AB03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D4CADCB-07EA-4407-ABD4-5F6D2DBD7744}" type="datetime1">
              <a:rPr lang="en-US"/>
              <a:pPr>
                <a:defRPr/>
              </a:pPr>
              <a:t>8/31/11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8B2E1B7-21BD-4850-8BC3-DFB38C5777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3CEF54-FE33-49B4-B0D0-C8C265185E35}" type="datetime1">
              <a:rPr lang="en-US"/>
              <a:pPr>
                <a:defRPr/>
              </a:pPr>
              <a:t>8/31/11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60DCA2B-B2E9-4F9C-B263-4D8B5AF98C2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065385-1431-4F97-B953-B4A2919C7205}" type="datetime1">
              <a:rPr lang="en-US"/>
              <a:pPr>
                <a:defRPr/>
              </a:pPr>
              <a:t>8/31/11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941D3E-F9F8-47FF-97A3-8E470127E4A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FE522E-B55B-4CFE-A3FE-1022C524D80D}" type="datetime1">
              <a:rPr lang="en-US"/>
              <a:pPr>
                <a:defRPr/>
              </a:pPr>
              <a:t>8/31/11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9937D6-9F70-4B14-887E-F0A2C458E22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0" charset="0"/>
                <a:ea typeface="ＭＳ Ｐゴシック" pitchFamily="-110" charset="-128"/>
                <a:cs typeface="+mn-cs"/>
              </a:defRPr>
            </a:lvl1pPr>
          </a:lstStyle>
          <a:p>
            <a:pPr>
              <a:defRPr/>
            </a:pPr>
            <a:fld id="{387BC215-9F17-4B72-924B-E908CDD8A944}" type="datetime1">
              <a:rPr lang="en-US"/>
              <a:pPr>
                <a:defRPr/>
              </a:pPr>
              <a:t>8/31/11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0" charset="0"/>
                <a:ea typeface="ＭＳ Ｐゴシック" pitchFamily="-110" charset="-128"/>
                <a:cs typeface="+mn-cs"/>
              </a:defRPr>
            </a:lvl1pPr>
          </a:lstStyle>
          <a:p>
            <a:pPr>
              <a:defRPr/>
            </a:pPr>
            <a:fld id="{F8E84652-9F2F-4100-8485-3CD1364162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2" charset="-128"/>
          <a:cs typeface="ＭＳ Ｐゴシック" pitchFamily="32" charset="-128"/>
        </a:defRPr>
      </a:lvl1pPr>
      <a:lvl2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2pPr>
      <a:lvl3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3pPr>
      <a:lvl4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4pPr>
      <a:lvl5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5pPr>
      <a:lvl6pPr marL="4572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6pPr>
      <a:lvl7pPr marL="9144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7pPr>
      <a:lvl8pPr marL="13716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8pPr>
      <a:lvl9pPr marL="18288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2" charset="-128"/>
          <a:cs typeface="ＭＳ Ｐゴシック" pitchFamily="32"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2"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2"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2"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2"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31.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0" y="0"/>
            <a:ext cx="9144000" cy="830263"/>
          </a:xfrm>
          <a:prstGeom prst="rect">
            <a:avLst/>
          </a:prstGeom>
          <a:noFill/>
          <a:ln w="9525">
            <a:noFill/>
            <a:miter lim="800000"/>
            <a:headEnd/>
            <a:tailEnd/>
          </a:ln>
        </p:spPr>
        <p:txBody>
          <a:bodyPr>
            <a:spAutoFit/>
          </a:bodyPr>
          <a:lstStyle/>
          <a:p>
            <a:pPr algn="ctr"/>
            <a:r>
              <a:rPr lang="en-US" sz="4800">
                <a:latin typeface="Times New Roman" pitchFamily="18" charset="0"/>
              </a:rPr>
              <a:t>Integrating Concepts in Biology</a:t>
            </a:r>
          </a:p>
        </p:txBody>
      </p:sp>
      <p:sp>
        <p:nvSpPr>
          <p:cNvPr id="2051" name="TextBox 2"/>
          <p:cNvSpPr txBox="1">
            <a:spLocks noChangeArrowheads="1"/>
          </p:cNvSpPr>
          <p:nvPr/>
        </p:nvSpPr>
        <p:spPr bwMode="auto">
          <a:xfrm>
            <a:off x="0" y="1685925"/>
            <a:ext cx="9144000" cy="1200150"/>
          </a:xfrm>
          <a:prstGeom prst="rect">
            <a:avLst/>
          </a:prstGeom>
          <a:noFill/>
          <a:ln w="9525">
            <a:noFill/>
            <a:miter lim="800000"/>
            <a:headEnd/>
            <a:tailEnd/>
          </a:ln>
        </p:spPr>
        <p:txBody>
          <a:bodyPr>
            <a:spAutoFit/>
          </a:bodyPr>
          <a:lstStyle/>
          <a:p>
            <a:pPr algn="ctr"/>
            <a:r>
              <a:rPr lang="en-US" sz="3600" dirty="0">
                <a:latin typeface="Times New Roman" pitchFamily="18" charset="0"/>
                <a:cs typeface="Times New Roman" pitchFamily="18" charset="0"/>
              </a:rPr>
              <a:t>PowerPoint Slides for Chapter </a:t>
            </a:r>
            <a:r>
              <a:rPr lang="en-US" sz="3600" dirty="0" smtClean="0">
                <a:latin typeface="Times New Roman" pitchFamily="18" charset="0"/>
                <a:cs typeface="Times New Roman" pitchFamily="18" charset="0"/>
              </a:rPr>
              <a:t>14:</a:t>
            </a:r>
            <a:endParaRPr lang="en-US" sz="3600" dirty="0">
              <a:latin typeface="Times New Roman" pitchFamily="18" charset="0"/>
              <a:cs typeface="Times New Roman" pitchFamily="18" charset="0"/>
            </a:endParaRPr>
          </a:p>
          <a:p>
            <a:pPr algn="ctr"/>
            <a:r>
              <a:rPr lang="en-US" sz="3600" dirty="0" smtClean="0">
                <a:latin typeface="Times New Roman" pitchFamily="18" charset="0"/>
                <a:cs typeface="Times New Roman" pitchFamily="18" charset="0"/>
              </a:rPr>
              <a:t>Cells </a:t>
            </a:r>
            <a:r>
              <a:rPr lang="en-US" sz="3600" dirty="0" smtClean="0">
                <a:latin typeface="Times New Roman" charset="0"/>
                <a:cs typeface="Times New Roman" charset="0"/>
              </a:rPr>
              <a:t>at the </a:t>
            </a:r>
            <a:r>
              <a:rPr lang="en-US" sz="3600" dirty="0" smtClean="0">
                <a:latin typeface="Times New Roman" charset="0"/>
                <a:cs typeface="Times New Roman" charset="0"/>
              </a:rPr>
              <a:t>Population Level</a:t>
            </a:r>
            <a:endParaRPr lang="en-US" sz="3600" dirty="0">
              <a:latin typeface="Times New Roman" pitchFamily="18" charset="0"/>
              <a:cs typeface="Times New Roman" pitchFamily="18" charset="0"/>
            </a:endParaRPr>
          </a:p>
        </p:txBody>
      </p:sp>
      <p:sp>
        <p:nvSpPr>
          <p:cNvPr id="2052" name="TextBox 2"/>
          <p:cNvSpPr txBox="1">
            <a:spLocks noChangeArrowheads="1"/>
          </p:cNvSpPr>
          <p:nvPr/>
        </p:nvSpPr>
        <p:spPr bwMode="auto">
          <a:xfrm>
            <a:off x="0" y="3705225"/>
            <a:ext cx="9144000" cy="1754188"/>
          </a:xfrm>
          <a:prstGeom prst="rect">
            <a:avLst/>
          </a:prstGeom>
          <a:noFill/>
          <a:ln w="9525">
            <a:noFill/>
            <a:miter lim="800000"/>
            <a:headEnd/>
            <a:tailEnd/>
          </a:ln>
        </p:spPr>
        <p:txBody>
          <a:bodyPr>
            <a:spAutoFit/>
          </a:bodyPr>
          <a:lstStyle/>
          <a:p>
            <a:pPr algn="ctr"/>
            <a:r>
              <a:rPr lang="en-US" sz="3600">
                <a:latin typeface="Times New Roman" pitchFamily="18" charset="0"/>
                <a:cs typeface="Times New Roman" pitchFamily="18" charset="0"/>
              </a:rPr>
              <a:t>by</a:t>
            </a:r>
          </a:p>
          <a:p>
            <a:pPr algn="ctr"/>
            <a:r>
              <a:rPr lang="en-US" sz="3600">
                <a:latin typeface="Times New Roman" pitchFamily="18" charset="0"/>
                <a:cs typeface="Times New Roman" pitchFamily="18" charset="0"/>
              </a:rPr>
              <a:t>A. Malcolm Campbell, Laurie J. Heyer, and Chris Paradise</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248997"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a:t>
            </a:r>
            <a:r>
              <a:rPr lang="en-US" dirty="0" smtClean="0">
                <a:latin typeface="Times New Roman" pitchFamily="18" charset="0"/>
                <a:cs typeface="Times New Roman" pitchFamily="18" charset="0"/>
              </a:rPr>
              <a:t>14.8</a:t>
            </a:r>
            <a:endParaRPr lang="en-US" dirty="0">
              <a:latin typeface="Times New Roman" pitchFamily="18" charset="0"/>
              <a:cs typeface="Times New Roman" pitchFamily="18" charset="0"/>
            </a:endParaRPr>
          </a:p>
        </p:txBody>
      </p:sp>
      <p:pic>
        <p:nvPicPr>
          <p:cNvPr id="4" name="Picture 3" descr="Figure14_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8099" y="269484"/>
            <a:ext cx="5102645" cy="639269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248997"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a:t>
            </a:r>
            <a:r>
              <a:rPr lang="en-US" dirty="0" smtClean="0">
                <a:latin typeface="Times New Roman" pitchFamily="18" charset="0"/>
                <a:cs typeface="Times New Roman" pitchFamily="18" charset="0"/>
              </a:rPr>
              <a:t>14.9 </a:t>
            </a:r>
            <a:endParaRPr lang="en-US" dirty="0">
              <a:latin typeface="Times New Roman" pitchFamily="18" charset="0"/>
              <a:cs typeface="Times New Roman" pitchFamily="18" charset="0"/>
            </a:endParaRPr>
          </a:p>
        </p:txBody>
      </p:sp>
      <p:pic>
        <p:nvPicPr>
          <p:cNvPr id="4" name="Picture 3" descr="Figure14_10.png"/>
          <p:cNvPicPr/>
          <p:nvPr/>
        </p:nvPicPr>
        <p:blipFill>
          <a:blip r:embed="rId3" cstate="print">
            <a:extLst>
              <a:ext uri="{28A0092B-C50C-407E-A947-70E740481C1C}">
                <a14:useLocalDpi xmlns:a14="http://schemas.microsoft.com/office/drawing/2010/main" val="0"/>
              </a:ext>
            </a:extLst>
          </a:blip>
          <a:stretch>
            <a:fillRect/>
          </a:stretch>
        </p:blipFill>
        <p:spPr>
          <a:xfrm>
            <a:off x="1811924" y="484543"/>
            <a:ext cx="6363511" cy="604663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364413"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a:t>
            </a:r>
            <a:r>
              <a:rPr lang="en-US" dirty="0" smtClean="0">
                <a:latin typeface="Times New Roman" pitchFamily="18" charset="0"/>
                <a:cs typeface="Times New Roman" pitchFamily="18" charset="0"/>
              </a:rPr>
              <a:t>14.10 </a:t>
            </a:r>
            <a:endParaRPr lang="en-US" dirty="0">
              <a:latin typeface="Times New Roman" pitchFamily="18" charset="0"/>
              <a:cs typeface="Times New Roman" pitchFamily="18" charset="0"/>
            </a:endParaRPr>
          </a:p>
        </p:txBody>
      </p:sp>
      <p:pic>
        <p:nvPicPr>
          <p:cNvPr id="4" name="Picture 3" descr="Figure14_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0984" y="670560"/>
            <a:ext cx="6110807" cy="562229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355847"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a:t>
            </a:r>
            <a:r>
              <a:rPr lang="en-US" dirty="0" smtClean="0">
                <a:latin typeface="Times New Roman" pitchFamily="18" charset="0"/>
                <a:cs typeface="Times New Roman" pitchFamily="18" charset="0"/>
              </a:rPr>
              <a:t>14.11</a:t>
            </a:r>
            <a:endParaRPr lang="en-US" dirty="0">
              <a:latin typeface="Times New Roman" pitchFamily="18" charset="0"/>
              <a:cs typeface="Times New Roman" pitchFamily="18" charset="0"/>
            </a:endParaRPr>
          </a:p>
        </p:txBody>
      </p:sp>
      <p:pic>
        <p:nvPicPr>
          <p:cNvPr id="4" name="Picture 3" descr="Figure14_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504" y="596265"/>
            <a:ext cx="6113323" cy="546534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364413"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a:t>
            </a:r>
            <a:r>
              <a:rPr lang="en-US" dirty="0" smtClean="0">
                <a:latin typeface="Times New Roman" pitchFamily="18" charset="0"/>
                <a:cs typeface="Times New Roman" pitchFamily="18" charset="0"/>
              </a:rPr>
              <a:t>14.12 </a:t>
            </a:r>
            <a:endParaRPr lang="en-US" dirty="0">
              <a:latin typeface="Times New Roman" pitchFamily="18" charset="0"/>
              <a:cs typeface="Times New Roman" pitchFamily="18" charset="0"/>
            </a:endParaRPr>
          </a:p>
        </p:txBody>
      </p:sp>
      <p:pic>
        <p:nvPicPr>
          <p:cNvPr id="4" name="Picture 3" descr="Figure14_13"/>
          <p:cNvPicPr/>
          <p:nvPr/>
        </p:nvPicPr>
        <p:blipFill>
          <a:blip r:embed="rId3" cstate="print"/>
          <a:srcRect/>
          <a:stretch>
            <a:fillRect/>
          </a:stretch>
        </p:blipFill>
        <p:spPr bwMode="auto">
          <a:xfrm>
            <a:off x="85383" y="1196544"/>
            <a:ext cx="8901192" cy="358444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364413"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a:t>
            </a:r>
            <a:r>
              <a:rPr lang="en-US" dirty="0" smtClean="0">
                <a:latin typeface="Times New Roman" pitchFamily="18" charset="0"/>
                <a:cs typeface="Times New Roman" pitchFamily="18" charset="0"/>
              </a:rPr>
              <a:t>14.13 </a:t>
            </a:r>
            <a:endParaRPr lang="en-US" dirty="0">
              <a:latin typeface="Times New Roman" pitchFamily="18" charset="0"/>
              <a:cs typeface="Times New Roman" pitchFamily="18" charset="0"/>
            </a:endParaRPr>
          </a:p>
        </p:txBody>
      </p:sp>
      <p:pic>
        <p:nvPicPr>
          <p:cNvPr id="4" name="Picture 3" descr="Figure14_14"/>
          <p:cNvPicPr/>
          <p:nvPr/>
        </p:nvPicPr>
        <p:blipFill>
          <a:blip r:embed="rId3" cstate="print"/>
          <a:srcRect/>
          <a:stretch>
            <a:fillRect/>
          </a:stretch>
        </p:blipFill>
        <p:spPr bwMode="auto">
          <a:xfrm>
            <a:off x="544756" y="1139189"/>
            <a:ext cx="7267801" cy="4207409"/>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155672"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Table 14.1</a:t>
            </a:r>
            <a:endParaRPr lang="en-US" dirty="0">
              <a:latin typeface="Times New Roman" pitchFamily="18" charset="0"/>
              <a:cs typeface="Times New Roman" pitchFamily="18" charset="0"/>
            </a:endParaRPr>
          </a:p>
        </p:txBody>
      </p:sp>
      <p:pic>
        <p:nvPicPr>
          <p:cNvPr id="2" name="Picture 1" descr="Screen shot 2011-08-31 at 5.31.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879" y="2257627"/>
            <a:ext cx="8293100" cy="2933700"/>
          </a:xfrm>
          <a:prstGeom prst="rect">
            <a:avLst/>
          </a:prstGeom>
        </p:spPr>
      </p:pic>
      <p:sp>
        <p:nvSpPr>
          <p:cNvPr id="4" name="TextBox 3"/>
          <p:cNvSpPr txBox="1"/>
          <p:nvPr/>
        </p:nvSpPr>
        <p:spPr>
          <a:xfrm>
            <a:off x="362879" y="1024497"/>
            <a:ext cx="8581005" cy="923330"/>
          </a:xfrm>
          <a:prstGeom prst="rect">
            <a:avLst/>
          </a:prstGeom>
          <a:noFill/>
        </p:spPr>
        <p:txBody>
          <a:bodyPr wrap="square" rtlCol="0">
            <a:spAutoFit/>
          </a:bodyPr>
          <a:lstStyle/>
          <a:p>
            <a:r>
              <a:rPr lang="en-US" b="1" dirty="0"/>
              <a:t>Table 14.1</a:t>
            </a:r>
            <a:r>
              <a:rPr lang="en-US" dirty="0"/>
              <a:t> Molting of fourth or fifth instar </a:t>
            </a:r>
            <a:r>
              <a:rPr lang="en-US" i="1" dirty="0"/>
              <a:t>R. </a:t>
            </a:r>
            <a:r>
              <a:rPr lang="en-US" i="1" dirty="0" err="1"/>
              <a:t>prolixus</a:t>
            </a:r>
            <a:r>
              <a:rPr lang="en-US" dirty="0"/>
              <a:t> individuals that were decapitated 24 hours after feeding and then connected to another decapitated fourth instar individual that had passed the critical period. </a:t>
            </a:r>
            <a:r>
              <a:rPr lang="en-US" dirty="0" err="1"/>
              <a:t>c.p</a:t>
            </a:r>
            <a:r>
              <a:rPr lang="en-US" dirty="0"/>
              <a:t>. = critical period.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364413"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a:t>
            </a:r>
            <a:r>
              <a:rPr lang="en-US" dirty="0" smtClean="0">
                <a:latin typeface="Times New Roman" pitchFamily="18" charset="0"/>
                <a:cs typeface="Times New Roman" pitchFamily="18" charset="0"/>
              </a:rPr>
              <a:t>14.14 </a:t>
            </a:r>
            <a:endParaRPr lang="en-US" dirty="0">
              <a:latin typeface="Times New Roman" pitchFamily="18" charset="0"/>
              <a:cs typeface="Times New Roman" pitchFamily="18" charset="0"/>
            </a:endParaRPr>
          </a:p>
        </p:txBody>
      </p:sp>
      <p:pic>
        <p:nvPicPr>
          <p:cNvPr id="4" name="Picture 3" descr="Figure14_1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6459" y="822284"/>
            <a:ext cx="6566957" cy="5164626"/>
          </a:xfrm>
          <a:prstGeom prst="rect">
            <a:avLst/>
          </a:prstGeom>
          <a:noFill/>
          <a:ln w="9525">
            <a:noFill/>
            <a:miter lim="800000"/>
            <a:headEnd/>
            <a:tailEnd/>
          </a:ln>
        </p:spPr>
      </p:pic>
    </p:spTree>
    <p:extLst>
      <p:ext uri="{BB962C8B-B14F-4D97-AF65-F5344CB8AC3E}">
        <p14:creationId xmlns:p14="http://schemas.microsoft.com/office/powerpoint/2010/main" val="2498045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09796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Table14.2 </a:t>
            </a:r>
            <a:endParaRPr lang="en-US" dirty="0">
              <a:latin typeface="Times New Roman" pitchFamily="18" charset="0"/>
              <a:cs typeface="Times New Roman" pitchFamily="18" charset="0"/>
            </a:endParaRPr>
          </a:p>
        </p:txBody>
      </p:sp>
      <p:pic>
        <p:nvPicPr>
          <p:cNvPr id="2" name="Picture 1" descr="Screen shot 2011-08-31 at 5.33.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261" y="1269950"/>
            <a:ext cx="8102600" cy="4597400"/>
          </a:xfrm>
          <a:prstGeom prst="rect">
            <a:avLst/>
          </a:prstGeom>
        </p:spPr>
      </p:pic>
      <p:sp>
        <p:nvSpPr>
          <p:cNvPr id="4" name="TextBox 3"/>
          <p:cNvSpPr txBox="1"/>
          <p:nvPr/>
        </p:nvSpPr>
        <p:spPr>
          <a:xfrm>
            <a:off x="309514" y="295802"/>
            <a:ext cx="8442257" cy="646331"/>
          </a:xfrm>
          <a:prstGeom prst="rect">
            <a:avLst/>
          </a:prstGeom>
          <a:noFill/>
        </p:spPr>
        <p:txBody>
          <a:bodyPr wrap="square" rtlCol="0">
            <a:spAutoFit/>
          </a:bodyPr>
          <a:lstStyle/>
          <a:p>
            <a:r>
              <a:rPr lang="en-US" b="1" dirty="0"/>
              <a:t>Table 14.2</a:t>
            </a:r>
            <a:r>
              <a:rPr lang="en-US" dirty="0"/>
              <a:t> Decapitation experiments of </a:t>
            </a:r>
            <a:r>
              <a:rPr lang="en-US" i="1" dirty="0"/>
              <a:t>R. </a:t>
            </a:r>
            <a:r>
              <a:rPr lang="en-US" i="1" dirty="0" err="1"/>
              <a:t>prolixus</a:t>
            </a:r>
            <a:r>
              <a:rPr lang="en-US" dirty="0"/>
              <a:t> individuals to determine the source and action of juvenile hormone.  </a:t>
            </a:r>
            <a:r>
              <a:rPr lang="en-US" dirty="0" err="1"/>
              <a:t>C.p</a:t>
            </a:r>
            <a:r>
              <a:rPr lang="en-US" dirty="0"/>
              <a:t>. = critical period.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364413"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a:t>
            </a:r>
            <a:r>
              <a:rPr lang="en-US" dirty="0" smtClean="0">
                <a:latin typeface="Times New Roman" pitchFamily="18" charset="0"/>
                <a:cs typeface="Times New Roman" pitchFamily="18" charset="0"/>
              </a:rPr>
              <a:t>14.15 </a:t>
            </a:r>
            <a:endParaRPr lang="en-US" dirty="0">
              <a:latin typeface="Times New Roman" pitchFamily="18" charset="0"/>
              <a:cs typeface="Times New Roman" pitchFamily="18"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6338" y="764674"/>
            <a:ext cx="6672274" cy="5339626"/>
          </a:xfrm>
          <a:prstGeom prst="rect">
            <a:avLst/>
          </a:prstGeom>
          <a:noFill/>
          <a:ln w="9525">
            <a:noFill/>
            <a:miter lim="800000"/>
            <a:headEnd/>
            <a:tailEnd/>
          </a:ln>
        </p:spPr>
      </p:pic>
    </p:spTree>
    <p:extLst>
      <p:ext uri="{BB962C8B-B14F-4D97-AF65-F5344CB8AC3E}">
        <p14:creationId xmlns:p14="http://schemas.microsoft.com/office/powerpoint/2010/main" val="2331460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2325727" cy="369332"/>
          </a:xfrm>
          <a:prstGeom prst="rect">
            <a:avLst/>
          </a:prstGeom>
          <a:noFill/>
          <a:ln w="9525">
            <a:noFill/>
            <a:miter lim="800000"/>
            <a:headEnd/>
            <a:tailEnd/>
          </a:ln>
        </p:spPr>
        <p:txBody>
          <a:bodyPr wrap="none">
            <a:spAutoFit/>
          </a:bodyPr>
          <a:lstStyle/>
          <a:p>
            <a:r>
              <a:rPr lang="en-US" dirty="0">
                <a:latin typeface="Times New Roman" pitchFamily="18" charset="0"/>
                <a:cs typeface="Times New Roman" pitchFamily="18" charset="0"/>
              </a:rPr>
              <a:t>Front art piece </a:t>
            </a:r>
            <a:r>
              <a:rPr lang="en-US" dirty="0" smtClean="0">
                <a:latin typeface="Times New Roman" pitchFamily="18" charset="0"/>
                <a:cs typeface="Times New Roman" pitchFamily="18" charset="0"/>
              </a:rPr>
              <a:t>UN14.1 </a:t>
            </a:r>
            <a:endParaRPr lang="en-US" dirty="0">
              <a:latin typeface="Times New Roman" pitchFamily="18" charset="0"/>
              <a:cs typeface="Times New Roman" pitchFamily="18" charset="0"/>
            </a:endParaRPr>
          </a:p>
        </p:txBody>
      </p:sp>
      <p:pic>
        <p:nvPicPr>
          <p:cNvPr id="5" name="Picture 4"/>
          <p:cNvPicPr/>
          <p:nvPr/>
        </p:nvPicPr>
        <p:blipFill>
          <a:blip r:embed="rId3" cstate="print"/>
          <a:srcRect/>
          <a:stretch>
            <a:fillRect/>
          </a:stretch>
        </p:blipFill>
        <p:spPr bwMode="auto">
          <a:xfrm>
            <a:off x="1589233" y="467813"/>
            <a:ext cx="5689679" cy="557245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09796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Table14.3 </a:t>
            </a:r>
            <a:endParaRPr lang="en-US" dirty="0">
              <a:latin typeface="Times New Roman" pitchFamily="18" charset="0"/>
              <a:cs typeface="Times New Roman" pitchFamily="18" charset="0"/>
            </a:endParaRPr>
          </a:p>
        </p:txBody>
      </p:sp>
      <p:pic>
        <p:nvPicPr>
          <p:cNvPr id="2" name="Picture 1" descr="Screen shot 2011-08-31 at 5.35.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860" y="2550185"/>
            <a:ext cx="8432800" cy="3479800"/>
          </a:xfrm>
          <a:prstGeom prst="rect">
            <a:avLst/>
          </a:prstGeom>
        </p:spPr>
      </p:pic>
      <p:sp>
        <p:nvSpPr>
          <p:cNvPr id="4" name="TextBox 3"/>
          <p:cNvSpPr txBox="1"/>
          <p:nvPr/>
        </p:nvSpPr>
        <p:spPr>
          <a:xfrm>
            <a:off x="128076" y="1072857"/>
            <a:ext cx="8463602" cy="1200329"/>
          </a:xfrm>
          <a:prstGeom prst="rect">
            <a:avLst/>
          </a:prstGeom>
          <a:noFill/>
        </p:spPr>
        <p:txBody>
          <a:bodyPr wrap="square" rtlCol="0">
            <a:spAutoFit/>
          </a:bodyPr>
          <a:lstStyle/>
          <a:p>
            <a:r>
              <a:rPr lang="en-US" b="1" dirty="0"/>
              <a:t>Table 14.3</a:t>
            </a:r>
            <a:r>
              <a:rPr lang="en-US" dirty="0"/>
              <a:t> Brain transplant experiments of </a:t>
            </a:r>
            <a:r>
              <a:rPr lang="en-US" i="1" dirty="0"/>
              <a:t>R. </a:t>
            </a:r>
            <a:r>
              <a:rPr lang="en-US" i="1" dirty="0" err="1"/>
              <a:t>prolixus</a:t>
            </a:r>
            <a:r>
              <a:rPr lang="en-US" dirty="0"/>
              <a:t> individuals to determine the source of molting hormone.  In each experiment, the indicated organ or part of the brain was transplanted from a post-critical period</a:t>
            </a:r>
            <a:r>
              <a:rPr lang="en-US" b="1" i="1" dirty="0"/>
              <a:t> </a:t>
            </a:r>
            <a:r>
              <a:rPr lang="en-US" i="1" dirty="0"/>
              <a:t>R. </a:t>
            </a:r>
            <a:r>
              <a:rPr lang="en-US" i="1" dirty="0" err="1"/>
              <a:t>prolixus</a:t>
            </a:r>
            <a:r>
              <a:rPr lang="en-US" dirty="0"/>
              <a:t> and transplanted to a 4</a:t>
            </a:r>
            <a:r>
              <a:rPr lang="en-US" baseline="30000" dirty="0"/>
              <a:t>th</a:t>
            </a:r>
            <a:r>
              <a:rPr lang="en-US" dirty="0"/>
              <a:t> instar pre-critical period </a:t>
            </a:r>
            <a:r>
              <a:rPr lang="en-US" i="1" dirty="0"/>
              <a:t>R. </a:t>
            </a:r>
            <a:r>
              <a:rPr lang="en-US" i="1" dirty="0" err="1"/>
              <a:t>prolixus</a:t>
            </a:r>
            <a:r>
              <a:rPr lang="en-US" dirty="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364413"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a:t>
            </a:r>
            <a:r>
              <a:rPr lang="en-US" dirty="0" smtClean="0">
                <a:latin typeface="Times New Roman" pitchFamily="18" charset="0"/>
                <a:cs typeface="Times New Roman" pitchFamily="18" charset="0"/>
              </a:rPr>
              <a:t>14.16 </a:t>
            </a:r>
            <a:endParaRPr lang="en-US" dirty="0">
              <a:latin typeface="Times New Roman" pitchFamily="18" charset="0"/>
              <a:cs typeface="Times New Roman" pitchFamily="18" charset="0"/>
            </a:endParaRPr>
          </a:p>
        </p:txBody>
      </p:sp>
      <p:pic>
        <p:nvPicPr>
          <p:cNvPr id="4" name="Picture 3" descr="Figure14_17_new"/>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8628" y="262257"/>
            <a:ext cx="5927779" cy="6247573"/>
          </a:xfrm>
          <a:prstGeom prst="rect">
            <a:avLst/>
          </a:prstGeom>
          <a:noFill/>
          <a:ln w="9525">
            <a:noFill/>
            <a:miter lim="800000"/>
            <a:headEnd/>
            <a:tailEnd/>
          </a:ln>
        </p:spPr>
      </p:pic>
    </p:spTree>
    <p:extLst>
      <p:ext uri="{BB962C8B-B14F-4D97-AF65-F5344CB8AC3E}">
        <p14:creationId xmlns:p14="http://schemas.microsoft.com/office/powerpoint/2010/main" val="3978695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364476"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a:t>
            </a:r>
            <a:r>
              <a:rPr lang="en-US" dirty="0" smtClean="0">
                <a:latin typeface="Times New Roman" pitchFamily="18" charset="0"/>
                <a:cs typeface="Times New Roman" pitchFamily="18" charset="0"/>
              </a:rPr>
              <a:t>14.17 </a:t>
            </a:r>
            <a:endParaRPr lang="en-US" dirty="0">
              <a:latin typeface="Times New Roman" pitchFamily="18" charset="0"/>
              <a:cs typeface="Times New Roman" pitchFamily="18" charset="0"/>
            </a:endParaRPr>
          </a:p>
        </p:txBody>
      </p:sp>
      <p:pic>
        <p:nvPicPr>
          <p:cNvPr id="4" name="Picture 3" descr="Figure14_17.png"/>
          <p:cNvPicPr/>
          <p:nvPr/>
        </p:nvPicPr>
        <p:blipFill>
          <a:blip r:embed="rId3" cstate="print">
            <a:extLst>
              <a:ext uri="{28A0092B-C50C-407E-A947-70E740481C1C}">
                <a14:useLocalDpi xmlns:a14="http://schemas.microsoft.com/office/drawing/2010/main" val="0"/>
              </a:ext>
            </a:extLst>
          </a:blip>
          <a:stretch>
            <a:fillRect/>
          </a:stretch>
        </p:blipFill>
        <p:spPr>
          <a:xfrm>
            <a:off x="1513643" y="606469"/>
            <a:ext cx="6448333" cy="526305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364413"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a:t>
            </a:r>
            <a:r>
              <a:rPr lang="en-US" dirty="0" smtClean="0">
                <a:latin typeface="Times New Roman" pitchFamily="18" charset="0"/>
                <a:cs typeface="Times New Roman" pitchFamily="18" charset="0"/>
              </a:rPr>
              <a:t>14.18 </a:t>
            </a:r>
            <a:endParaRPr lang="en-US" dirty="0">
              <a:latin typeface="Times New Roman" pitchFamily="18" charset="0"/>
              <a:cs typeface="Times New Roman" pitchFamily="18" charset="0"/>
            </a:endParaRPr>
          </a:p>
        </p:txBody>
      </p:sp>
      <p:pic>
        <p:nvPicPr>
          <p:cNvPr id="4" name="Picture 3" descr="Figure14_18.png"/>
          <p:cNvPicPr/>
          <p:nvPr/>
        </p:nvPicPr>
        <p:blipFill>
          <a:blip r:embed="rId3" cstate="print">
            <a:extLst>
              <a:ext uri="{28A0092B-C50C-407E-A947-70E740481C1C}">
                <a14:useLocalDpi xmlns:a14="http://schemas.microsoft.com/office/drawing/2010/main" val="0"/>
              </a:ext>
            </a:extLst>
          </a:blip>
          <a:stretch>
            <a:fillRect/>
          </a:stretch>
        </p:blipFill>
        <p:spPr>
          <a:xfrm>
            <a:off x="2040034" y="89849"/>
            <a:ext cx="5260224" cy="668677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364413"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a:t>
            </a:r>
            <a:r>
              <a:rPr lang="en-US" dirty="0" smtClean="0">
                <a:latin typeface="Times New Roman" pitchFamily="18" charset="0"/>
                <a:cs typeface="Times New Roman" pitchFamily="18" charset="0"/>
              </a:rPr>
              <a:t>14.19 </a:t>
            </a:r>
            <a:endParaRPr lang="en-US" dirty="0">
              <a:latin typeface="Times New Roman" pitchFamily="18" charset="0"/>
              <a:cs typeface="Times New Roman" pitchFamily="18" charset="0"/>
            </a:endParaRPr>
          </a:p>
        </p:txBody>
      </p:sp>
      <p:pic>
        <p:nvPicPr>
          <p:cNvPr id="4" name="Picture 3" descr="Figure14_2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329" y="0"/>
            <a:ext cx="5025322" cy="6858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09796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Table14.4</a:t>
            </a:r>
            <a:endParaRPr lang="en-US" dirty="0">
              <a:latin typeface="Times New Roman" pitchFamily="18" charset="0"/>
              <a:cs typeface="Times New Roman" pitchFamily="18" charset="0"/>
            </a:endParaRPr>
          </a:p>
        </p:txBody>
      </p:sp>
      <p:pic>
        <p:nvPicPr>
          <p:cNvPr id="2" name="Picture 1" descr="Screen shot 2011-08-31 at 5.37.4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204" y="2447329"/>
            <a:ext cx="7902839" cy="3005988"/>
          </a:xfrm>
          <a:prstGeom prst="rect">
            <a:avLst/>
          </a:prstGeom>
        </p:spPr>
      </p:pic>
      <p:sp>
        <p:nvSpPr>
          <p:cNvPr id="5" name="TextBox 4"/>
          <p:cNvSpPr txBox="1"/>
          <p:nvPr/>
        </p:nvSpPr>
        <p:spPr>
          <a:xfrm>
            <a:off x="160094" y="330828"/>
            <a:ext cx="8474276" cy="1754327"/>
          </a:xfrm>
          <a:prstGeom prst="rect">
            <a:avLst/>
          </a:prstGeom>
          <a:noFill/>
        </p:spPr>
        <p:txBody>
          <a:bodyPr wrap="square" rtlCol="0">
            <a:spAutoFit/>
          </a:bodyPr>
          <a:lstStyle/>
          <a:p>
            <a:r>
              <a:rPr lang="en-US" b="1" dirty="0"/>
              <a:t>Table 14.4 </a:t>
            </a:r>
            <a:r>
              <a:rPr lang="en-US" dirty="0"/>
              <a:t> Effect of loss of </a:t>
            </a:r>
            <a:r>
              <a:rPr lang="en-US" i="1" dirty="0"/>
              <a:t>Bmi-1 </a:t>
            </a:r>
            <a:r>
              <a:rPr lang="en-US" dirty="0"/>
              <a:t>on self-renewal of CNS and PNS stem cells.  Stem cells originated in embryos, newborns, or adults and were grown for 10 days in culture.  (a) CNS stem cells. (b) PNS stem cells.  Values are the mean number of new cells formed </a:t>
            </a:r>
            <a:r>
              <a:rPr lang="en-US" u="sng" dirty="0"/>
              <a:t>+</a:t>
            </a:r>
            <a:r>
              <a:rPr lang="en-US" dirty="0"/>
              <a:t> 1 </a:t>
            </a:r>
            <a:r>
              <a:rPr lang="en-US" dirty="0" err="1"/>
              <a:t>s.d.</a:t>
            </a:r>
            <a:r>
              <a:rPr lang="en-US" dirty="0"/>
              <a:t> for 3–6 independent experiments.  * indicates that the Bmi-1 deficient values were significantly different from those obtained from normal mice.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09796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Table14.5</a:t>
            </a:r>
            <a:endParaRPr lang="en-US" dirty="0">
              <a:latin typeface="Times New Roman" pitchFamily="18" charset="0"/>
              <a:cs typeface="Times New Roman" pitchFamily="18" charset="0"/>
            </a:endParaRPr>
          </a:p>
        </p:txBody>
      </p:sp>
      <p:sp>
        <p:nvSpPr>
          <p:cNvPr id="5" name="TextBox 4"/>
          <p:cNvSpPr txBox="1"/>
          <p:nvPr/>
        </p:nvSpPr>
        <p:spPr>
          <a:xfrm>
            <a:off x="160094" y="715015"/>
            <a:ext cx="8474276" cy="923330"/>
          </a:xfrm>
          <a:prstGeom prst="rect">
            <a:avLst/>
          </a:prstGeom>
          <a:noFill/>
        </p:spPr>
        <p:txBody>
          <a:bodyPr wrap="square" rtlCol="0">
            <a:spAutoFit/>
          </a:bodyPr>
          <a:lstStyle/>
          <a:p>
            <a:r>
              <a:rPr lang="en-US" b="1" dirty="0"/>
              <a:t>Table 14.5  </a:t>
            </a:r>
            <a:r>
              <a:rPr lang="en-US" dirty="0"/>
              <a:t>Changes in </a:t>
            </a:r>
            <a:r>
              <a:rPr lang="en-US" i="1" dirty="0"/>
              <a:t>p16</a:t>
            </a:r>
            <a:r>
              <a:rPr lang="en-US" i="1" baseline="30000" dirty="0"/>
              <a:t>Ink4a</a:t>
            </a:r>
            <a:r>
              <a:rPr lang="en-US" dirty="0"/>
              <a:t> and </a:t>
            </a:r>
            <a:r>
              <a:rPr lang="en-US" i="1" dirty="0"/>
              <a:t>p19</a:t>
            </a:r>
            <a:r>
              <a:rPr lang="en-US" i="1" baseline="30000" dirty="0"/>
              <a:t>Arf</a:t>
            </a:r>
            <a:r>
              <a:rPr lang="en-US" dirty="0"/>
              <a:t> expression, as measured by amount of RNA transcripts, in CNS and PNS stem cells from </a:t>
            </a:r>
            <a:r>
              <a:rPr lang="en-US" i="1" dirty="0"/>
              <a:t>Bmi-1</a:t>
            </a:r>
            <a:r>
              <a:rPr lang="en-US" dirty="0"/>
              <a:t> deficient mice relative to expression levels in normal mice. Sample sizes range from 1 to 6 experiments.  </a:t>
            </a:r>
          </a:p>
        </p:txBody>
      </p:sp>
      <p:pic>
        <p:nvPicPr>
          <p:cNvPr id="3" name="Picture 2" descr="Screen shot 2011-08-31 at 5.39.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168" y="2085155"/>
            <a:ext cx="8432800" cy="4076700"/>
          </a:xfrm>
          <a:prstGeom prst="rect">
            <a:avLst/>
          </a:prstGeom>
        </p:spPr>
      </p:pic>
    </p:spTree>
    <p:extLst>
      <p:ext uri="{BB962C8B-B14F-4D97-AF65-F5344CB8AC3E}">
        <p14:creationId xmlns:p14="http://schemas.microsoft.com/office/powerpoint/2010/main" val="1865737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364413"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a:t>
            </a:r>
            <a:r>
              <a:rPr lang="en-US" dirty="0" smtClean="0">
                <a:latin typeface="Times New Roman" pitchFamily="18" charset="0"/>
                <a:cs typeface="Times New Roman" pitchFamily="18" charset="0"/>
              </a:rPr>
              <a:t>14.20</a:t>
            </a:r>
            <a:endParaRPr lang="en-US" dirty="0">
              <a:latin typeface="Times New Roman" pitchFamily="18" charset="0"/>
              <a:cs typeface="Times New Roman" pitchFamily="18" charset="0"/>
            </a:endParaRPr>
          </a:p>
        </p:txBody>
      </p:sp>
      <p:pic>
        <p:nvPicPr>
          <p:cNvPr id="6" name="Picture 5" descr="Figure14_2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4412" y="0"/>
            <a:ext cx="6490835" cy="6858000"/>
          </a:xfrm>
          <a:prstGeom prst="rect">
            <a:avLst/>
          </a:prstGeom>
          <a:noFill/>
          <a:ln w="9525">
            <a:noFill/>
            <a:miter lim="800000"/>
            <a:headEnd/>
            <a:tailEnd/>
          </a:ln>
        </p:spPr>
      </p:pic>
    </p:spTree>
    <p:extLst>
      <p:ext uri="{BB962C8B-B14F-4D97-AF65-F5344CB8AC3E}">
        <p14:creationId xmlns:p14="http://schemas.microsoft.com/office/powerpoint/2010/main" val="1951536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09796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Table14.6</a:t>
            </a:r>
            <a:endParaRPr lang="en-US" dirty="0">
              <a:latin typeface="Times New Roman" pitchFamily="18" charset="0"/>
              <a:cs typeface="Times New Roman" pitchFamily="18" charset="0"/>
            </a:endParaRPr>
          </a:p>
        </p:txBody>
      </p:sp>
      <p:sp>
        <p:nvSpPr>
          <p:cNvPr id="5" name="TextBox 4"/>
          <p:cNvSpPr txBox="1"/>
          <p:nvPr/>
        </p:nvSpPr>
        <p:spPr>
          <a:xfrm>
            <a:off x="843159" y="1683144"/>
            <a:ext cx="7415970" cy="646331"/>
          </a:xfrm>
          <a:prstGeom prst="rect">
            <a:avLst/>
          </a:prstGeom>
          <a:noFill/>
        </p:spPr>
        <p:txBody>
          <a:bodyPr wrap="square" rtlCol="0">
            <a:spAutoFit/>
          </a:bodyPr>
          <a:lstStyle/>
          <a:p>
            <a:r>
              <a:rPr lang="en-US" b="1" dirty="0"/>
              <a:t>Table 14.6  </a:t>
            </a:r>
            <a:r>
              <a:rPr lang="en-US" dirty="0"/>
              <a:t>Genetic make-up of mice used in experiments to test effects of </a:t>
            </a:r>
            <a:r>
              <a:rPr lang="en-US" i="1" dirty="0"/>
              <a:t>Bmi-1</a:t>
            </a:r>
            <a:r>
              <a:rPr lang="en-US" dirty="0"/>
              <a:t> and </a:t>
            </a:r>
            <a:r>
              <a:rPr lang="en-US" i="1" dirty="0"/>
              <a:t>CDKN2</a:t>
            </a:r>
            <a:r>
              <a:rPr lang="en-US" dirty="0"/>
              <a:t> genes on neural stem cells. </a:t>
            </a:r>
          </a:p>
        </p:txBody>
      </p:sp>
      <p:pic>
        <p:nvPicPr>
          <p:cNvPr id="2" name="Picture 1" descr="Screen shot 2011-08-31 at 5.41.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159" y="2576359"/>
            <a:ext cx="7010400" cy="2082800"/>
          </a:xfrm>
          <a:prstGeom prst="rect">
            <a:avLst/>
          </a:prstGeom>
        </p:spPr>
      </p:pic>
    </p:spTree>
    <p:extLst>
      <p:ext uri="{BB962C8B-B14F-4D97-AF65-F5344CB8AC3E}">
        <p14:creationId xmlns:p14="http://schemas.microsoft.com/office/powerpoint/2010/main" val="2920495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364413"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a:t>
            </a:r>
            <a:r>
              <a:rPr lang="en-US" dirty="0" smtClean="0">
                <a:latin typeface="Times New Roman" pitchFamily="18" charset="0"/>
                <a:cs typeface="Times New Roman" pitchFamily="18" charset="0"/>
              </a:rPr>
              <a:t>14.21 </a:t>
            </a:r>
            <a:endParaRPr lang="en-US" dirty="0">
              <a:latin typeface="Times New Roman" pitchFamily="18" charset="0"/>
              <a:cs typeface="Times New Roman" pitchFamily="18" charset="0"/>
            </a:endParaRPr>
          </a:p>
        </p:txBody>
      </p:sp>
      <p:pic>
        <p:nvPicPr>
          <p:cNvPr id="4" name="Picture 3" descr="Figure14_22"/>
          <p:cNvPicPr/>
          <p:nvPr/>
        </p:nvPicPr>
        <p:blipFill>
          <a:blip r:embed="rId3" cstate="print"/>
          <a:srcRect/>
          <a:stretch>
            <a:fillRect/>
          </a:stretch>
        </p:blipFill>
        <p:spPr bwMode="auto">
          <a:xfrm>
            <a:off x="549446" y="752356"/>
            <a:ext cx="7754064" cy="497843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248997"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a:t>
            </a:r>
            <a:r>
              <a:rPr lang="en-US" dirty="0" smtClean="0">
                <a:latin typeface="Times New Roman" pitchFamily="18" charset="0"/>
                <a:cs typeface="Times New Roman" pitchFamily="18" charset="0"/>
              </a:rPr>
              <a:t>14.1 </a:t>
            </a:r>
            <a:endParaRPr lang="en-US" dirty="0">
              <a:latin typeface="Times New Roman" pitchFamily="18" charset="0"/>
              <a:cs typeface="Times New Roman" pitchFamily="18" charset="0"/>
            </a:endParaRPr>
          </a:p>
        </p:txBody>
      </p:sp>
      <p:pic>
        <p:nvPicPr>
          <p:cNvPr id="4" name="Picture 3" descr="Figure14_1.png"/>
          <p:cNvPicPr/>
          <p:nvPr/>
        </p:nvPicPr>
        <p:blipFill>
          <a:blip r:embed="rId3" cstate="print">
            <a:extLst>
              <a:ext uri="{28A0092B-C50C-407E-A947-70E740481C1C}">
                <a14:useLocalDpi xmlns:a14="http://schemas.microsoft.com/office/drawing/2010/main" val="0"/>
              </a:ext>
            </a:extLst>
          </a:blip>
          <a:stretch>
            <a:fillRect/>
          </a:stretch>
        </p:blipFill>
        <p:spPr>
          <a:xfrm>
            <a:off x="1248997" y="500500"/>
            <a:ext cx="5891168" cy="57923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364413"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a:t>
            </a:r>
            <a:r>
              <a:rPr lang="en-US" dirty="0" smtClean="0">
                <a:latin typeface="Times New Roman" pitchFamily="18" charset="0"/>
                <a:cs typeface="Times New Roman" pitchFamily="18" charset="0"/>
              </a:rPr>
              <a:t>14.22 </a:t>
            </a:r>
            <a:endParaRPr lang="en-US" dirty="0">
              <a:latin typeface="Times New Roman" pitchFamily="18" charset="0"/>
              <a:cs typeface="Times New Roman" pitchFamily="18" charset="0"/>
            </a:endParaRPr>
          </a:p>
        </p:txBody>
      </p:sp>
      <p:pic>
        <p:nvPicPr>
          <p:cNvPr id="4" name="Picture 3" descr="Figure14_19.png"/>
          <p:cNvPicPr/>
          <p:nvPr/>
        </p:nvPicPr>
        <p:blipFill>
          <a:blip r:embed="rId3" cstate="print">
            <a:extLst>
              <a:ext uri="{28A0092B-C50C-407E-A947-70E740481C1C}">
                <a14:useLocalDpi xmlns:a14="http://schemas.microsoft.com/office/drawing/2010/main" val="0"/>
              </a:ext>
            </a:extLst>
          </a:blip>
          <a:stretch>
            <a:fillRect/>
          </a:stretch>
        </p:blipFill>
        <p:spPr>
          <a:xfrm>
            <a:off x="1549765" y="405205"/>
            <a:ext cx="5216848" cy="588764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364413"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a:t>
            </a:r>
            <a:r>
              <a:rPr lang="en-US" dirty="0" smtClean="0">
                <a:latin typeface="Times New Roman" pitchFamily="18" charset="0"/>
                <a:cs typeface="Times New Roman" pitchFamily="18" charset="0"/>
              </a:rPr>
              <a:t>14.23</a:t>
            </a:r>
            <a:endParaRPr lang="en-US" dirty="0">
              <a:latin typeface="Times New Roman" pitchFamily="18" charset="0"/>
              <a:cs typeface="Times New Roman" pitchFamily="18" charset="0"/>
            </a:endParaRPr>
          </a:p>
        </p:txBody>
      </p:sp>
      <p:pic>
        <p:nvPicPr>
          <p:cNvPr id="4" name="Picture 3" descr="Figure14_2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478" y="245448"/>
            <a:ext cx="6875059" cy="6047402"/>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364413"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a:t>
            </a:r>
            <a:r>
              <a:rPr lang="en-US" dirty="0" smtClean="0">
                <a:latin typeface="Times New Roman" pitchFamily="18" charset="0"/>
                <a:cs typeface="Times New Roman" pitchFamily="18" charset="0"/>
              </a:rPr>
              <a:t>14.24</a:t>
            </a:r>
            <a:endParaRPr lang="en-US" dirty="0">
              <a:latin typeface="Times New Roman" pitchFamily="18" charset="0"/>
              <a:cs typeface="Times New Roman" pitchFamily="18" charset="0"/>
            </a:endParaRPr>
          </a:p>
        </p:txBody>
      </p:sp>
      <p:pic>
        <p:nvPicPr>
          <p:cNvPr id="4" name="Picture 3"/>
          <p:cNvPicPr/>
          <p:nvPr/>
        </p:nvPicPr>
        <p:blipFill>
          <a:blip r:embed="rId3" cstate="print"/>
          <a:srcRect/>
          <a:stretch>
            <a:fillRect/>
          </a:stretch>
        </p:blipFill>
        <p:spPr bwMode="auto">
          <a:xfrm>
            <a:off x="969205" y="1476435"/>
            <a:ext cx="7024792" cy="3539336"/>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09796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Table14.7</a:t>
            </a:r>
            <a:endParaRPr lang="en-US" dirty="0">
              <a:latin typeface="Times New Roman" pitchFamily="18" charset="0"/>
              <a:cs typeface="Times New Roman" pitchFamily="18" charset="0"/>
            </a:endParaRPr>
          </a:p>
        </p:txBody>
      </p:sp>
      <p:sp>
        <p:nvSpPr>
          <p:cNvPr id="5" name="TextBox 4"/>
          <p:cNvSpPr txBox="1"/>
          <p:nvPr/>
        </p:nvSpPr>
        <p:spPr>
          <a:xfrm>
            <a:off x="619029" y="585104"/>
            <a:ext cx="7415970" cy="1200329"/>
          </a:xfrm>
          <a:prstGeom prst="rect">
            <a:avLst/>
          </a:prstGeom>
          <a:noFill/>
        </p:spPr>
        <p:txBody>
          <a:bodyPr wrap="square" rtlCol="0">
            <a:spAutoFit/>
          </a:bodyPr>
          <a:lstStyle/>
          <a:p>
            <a:r>
              <a:rPr lang="en-US" b="1" dirty="0"/>
              <a:t>Table 14.7  </a:t>
            </a:r>
            <a:r>
              <a:rPr lang="en-US" dirty="0"/>
              <a:t>Numbers of lung cancer tumors with abnormal expression of proteins involved in the cell cycle and self-renewal of stem cells.  Altered expression is either </a:t>
            </a:r>
            <a:r>
              <a:rPr lang="en-US" dirty="0" err="1"/>
              <a:t>downregulation</a:t>
            </a:r>
            <a:r>
              <a:rPr lang="en-US" dirty="0"/>
              <a:t> or overexpression of the protein. </a:t>
            </a:r>
          </a:p>
        </p:txBody>
      </p:sp>
      <p:pic>
        <p:nvPicPr>
          <p:cNvPr id="3" name="Picture 2" descr="Screen shot 2011-08-31 at 5.43.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178" y="1885196"/>
            <a:ext cx="7010400" cy="4051300"/>
          </a:xfrm>
          <a:prstGeom prst="rect">
            <a:avLst/>
          </a:prstGeom>
        </p:spPr>
      </p:pic>
    </p:spTree>
    <p:extLst>
      <p:ext uri="{BB962C8B-B14F-4D97-AF65-F5344CB8AC3E}">
        <p14:creationId xmlns:p14="http://schemas.microsoft.com/office/powerpoint/2010/main" val="8988881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09796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Table14.8</a:t>
            </a:r>
            <a:endParaRPr lang="en-US" dirty="0">
              <a:latin typeface="Times New Roman" pitchFamily="18" charset="0"/>
              <a:cs typeface="Times New Roman" pitchFamily="18" charset="0"/>
            </a:endParaRPr>
          </a:p>
        </p:txBody>
      </p:sp>
      <p:sp>
        <p:nvSpPr>
          <p:cNvPr id="5" name="TextBox 4"/>
          <p:cNvSpPr txBox="1"/>
          <p:nvPr/>
        </p:nvSpPr>
        <p:spPr>
          <a:xfrm>
            <a:off x="560097" y="733641"/>
            <a:ext cx="7415970" cy="646331"/>
          </a:xfrm>
          <a:prstGeom prst="rect">
            <a:avLst/>
          </a:prstGeom>
          <a:noFill/>
        </p:spPr>
        <p:txBody>
          <a:bodyPr wrap="square" rtlCol="0">
            <a:spAutoFit/>
          </a:bodyPr>
          <a:lstStyle/>
          <a:p>
            <a:r>
              <a:rPr lang="en-US" b="1" dirty="0"/>
              <a:t>Table 14.8  </a:t>
            </a:r>
            <a:r>
              <a:rPr lang="en-US" dirty="0"/>
              <a:t>Relationships among expression of some of the cell cycle proteins in lung cancer tumors. NS = not statistically significant. </a:t>
            </a:r>
          </a:p>
        </p:txBody>
      </p:sp>
      <p:pic>
        <p:nvPicPr>
          <p:cNvPr id="2" name="Picture 1" descr="Screen shot 2011-08-31 at 5.45.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667" y="1528440"/>
            <a:ext cx="7264400" cy="4648200"/>
          </a:xfrm>
          <a:prstGeom prst="rect">
            <a:avLst/>
          </a:prstGeom>
        </p:spPr>
      </p:pic>
    </p:spTree>
    <p:extLst>
      <p:ext uri="{BB962C8B-B14F-4D97-AF65-F5344CB8AC3E}">
        <p14:creationId xmlns:p14="http://schemas.microsoft.com/office/powerpoint/2010/main" val="141813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09796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Table14.9</a:t>
            </a:r>
            <a:endParaRPr lang="en-US" dirty="0">
              <a:latin typeface="Times New Roman" pitchFamily="18" charset="0"/>
              <a:cs typeface="Times New Roman" pitchFamily="18" charset="0"/>
            </a:endParaRPr>
          </a:p>
        </p:txBody>
      </p:sp>
      <p:sp>
        <p:nvSpPr>
          <p:cNvPr id="5" name="TextBox 4"/>
          <p:cNvSpPr txBox="1"/>
          <p:nvPr/>
        </p:nvSpPr>
        <p:spPr>
          <a:xfrm>
            <a:off x="843160" y="1645336"/>
            <a:ext cx="7415970" cy="646331"/>
          </a:xfrm>
          <a:prstGeom prst="rect">
            <a:avLst/>
          </a:prstGeom>
          <a:noFill/>
        </p:spPr>
        <p:txBody>
          <a:bodyPr wrap="square" rtlCol="0">
            <a:spAutoFit/>
          </a:bodyPr>
          <a:lstStyle/>
          <a:p>
            <a:r>
              <a:rPr lang="en-US" b="1" dirty="0"/>
              <a:t>Table 14.9  </a:t>
            </a:r>
            <a:r>
              <a:rPr lang="en-US" dirty="0"/>
              <a:t>Expression of p16</a:t>
            </a:r>
            <a:r>
              <a:rPr lang="en-US" baseline="30000" dirty="0"/>
              <a:t>Ink4a</a:t>
            </a:r>
            <a:r>
              <a:rPr lang="en-US" dirty="0"/>
              <a:t> and p19</a:t>
            </a:r>
            <a:r>
              <a:rPr lang="en-US" baseline="30000" dirty="0"/>
              <a:t>Arf</a:t>
            </a:r>
            <a:r>
              <a:rPr lang="en-US" dirty="0"/>
              <a:t> transcripts in normal lung tissue and lung cancer tumors.  </a:t>
            </a:r>
          </a:p>
        </p:txBody>
      </p:sp>
      <p:pic>
        <p:nvPicPr>
          <p:cNvPr id="2" name="Picture 1" descr="Screen shot 2011-08-31 at 5.45.5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150" y="2657292"/>
            <a:ext cx="8432800" cy="1816100"/>
          </a:xfrm>
          <a:prstGeom prst="rect">
            <a:avLst/>
          </a:prstGeom>
        </p:spPr>
      </p:pic>
    </p:spTree>
    <p:extLst>
      <p:ext uri="{BB962C8B-B14F-4D97-AF65-F5344CB8AC3E}">
        <p14:creationId xmlns:p14="http://schemas.microsoft.com/office/powerpoint/2010/main" val="460375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248997"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a:t>
            </a:r>
            <a:r>
              <a:rPr lang="en-US" dirty="0" smtClean="0">
                <a:latin typeface="Times New Roman" pitchFamily="18" charset="0"/>
                <a:cs typeface="Times New Roman" pitchFamily="18" charset="0"/>
              </a:rPr>
              <a:t>14.2 </a:t>
            </a:r>
            <a:endParaRPr lang="en-US" dirty="0">
              <a:latin typeface="Times New Roman" pitchFamily="18" charset="0"/>
              <a:cs typeface="Times New Roman" pitchFamily="18" charset="0"/>
            </a:endParaRPr>
          </a:p>
        </p:txBody>
      </p:sp>
      <p:pic>
        <p:nvPicPr>
          <p:cNvPr id="5" name="Picture 4" descr="Figure14_2.gif"/>
          <p:cNvPicPr/>
          <p:nvPr/>
        </p:nvPicPr>
        <p:blipFill>
          <a:blip r:embed="rId3" cstate="print">
            <a:extLst>
              <a:ext uri="{28A0092B-C50C-407E-A947-70E740481C1C}">
                <a14:useLocalDpi xmlns:a14="http://schemas.microsoft.com/office/drawing/2010/main" val="0"/>
              </a:ext>
            </a:extLst>
          </a:blip>
          <a:stretch>
            <a:fillRect/>
          </a:stretch>
        </p:blipFill>
        <p:spPr>
          <a:xfrm>
            <a:off x="1685924" y="180304"/>
            <a:ext cx="4920596" cy="656430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6292850"/>
            <a:ext cx="1248997"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a:t>
            </a:r>
            <a:r>
              <a:rPr lang="en-US" dirty="0" smtClean="0">
                <a:latin typeface="Times New Roman" pitchFamily="18" charset="0"/>
                <a:cs typeface="Times New Roman" pitchFamily="18" charset="0"/>
              </a:rPr>
              <a:t>14.3 </a:t>
            </a:r>
            <a:endParaRPr lang="en-US" dirty="0">
              <a:latin typeface="Times New Roman" pitchFamily="18" charset="0"/>
              <a:cs typeface="Times New Roman" pitchFamily="18"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9395" y="832485"/>
            <a:ext cx="6014994" cy="52398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248997"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a:t>
            </a:r>
            <a:r>
              <a:rPr lang="en-US" dirty="0" smtClean="0">
                <a:latin typeface="Times New Roman" pitchFamily="18" charset="0"/>
                <a:cs typeface="Times New Roman" pitchFamily="18" charset="0"/>
              </a:rPr>
              <a:t>14.4 </a:t>
            </a:r>
            <a:endParaRPr lang="en-US" dirty="0">
              <a:latin typeface="Times New Roman" pitchFamily="18" charset="0"/>
              <a:cs typeface="Times New Roman" pitchFamily="18" charset="0"/>
            </a:endParaRPr>
          </a:p>
        </p:txBody>
      </p:sp>
      <p:pic>
        <p:nvPicPr>
          <p:cNvPr id="4" name="Picture 3" descr="Figure14_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6371" y="149885"/>
            <a:ext cx="5255046" cy="651229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248997"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a:t>
            </a:r>
            <a:r>
              <a:rPr lang="en-US" dirty="0" smtClean="0">
                <a:latin typeface="Times New Roman" pitchFamily="18" charset="0"/>
                <a:cs typeface="Times New Roman" pitchFamily="18" charset="0"/>
              </a:rPr>
              <a:t>14.5 </a:t>
            </a:r>
            <a:endParaRPr lang="en-US" dirty="0">
              <a:latin typeface="Times New Roman" pitchFamily="18" charset="0"/>
              <a:cs typeface="Times New Roman" pitchFamily="18" charset="0"/>
            </a:endParaRPr>
          </a:p>
        </p:txBody>
      </p:sp>
      <p:pic>
        <p:nvPicPr>
          <p:cNvPr id="4" name="Picture 3" descr="Figure14_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0813" y="0"/>
            <a:ext cx="3723987" cy="6858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14_7.png"/>
          <p:cNvPicPr/>
          <p:nvPr/>
        </p:nvPicPr>
        <p:blipFill>
          <a:blip r:embed="rId3" cstate="print">
            <a:extLst>
              <a:ext uri="{28A0092B-C50C-407E-A947-70E740481C1C}">
                <a14:useLocalDpi xmlns:a14="http://schemas.microsoft.com/office/drawing/2010/main" val="0"/>
              </a:ext>
            </a:extLst>
          </a:blip>
          <a:stretch>
            <a:fillRect/>
          </a:stretch>
        </p:blipFill>
        <p:spPr>
          <a:xfrm>
            <a:off x="790062" y="0"/>
            <a:ext cx="7609503" cy="6659237"/>
          </a:xfrm>
          <a:prstGeom prst="rect">
            <a:avLst/>
          </a:prstGeom>
        </p:spPr>
      </p:pic>
      <p:sp>
        <p:nvSpPr>
          <p:cNvPr id="7172" name="Rectangle 5"/>
          <p:cNvSpPr>
            <a:spLocks noChangeArrowheads="1"/>
          </p:cNvSpPr>
          <p:nvPr/>
        </p:nvSpPr>
        <p:spPr bwMode="auto">
          <a:xfrm>
            <a:off x="0" y="6426200"/>
            <a:ext cx="1248997"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a:t>
            </a:r>
            <a:r>
              <a:rPr lang="en-US" dirty="0" smtClean="0">
                <a:latin typeface="Times New Roman" pitchFamily="18" charset="0"/>
                <a:cs typeface="Times New Roman" pitchFamily="18" charset="0"/>
              </a:rPr>
              <a:t>14.6 </a:t>
            </a:r>
            <a:endParaRPr lang="en-US"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0" y="6292850"/>
            <a:ext cx="1249060"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a:t>
            </a:r>
            <a:r>
              <a:rPr lang="en-US" dirty="0" smtClean="0">
                <a:latin typeface="Times New Roman" pitchFamily="18" charset="0"/>
                <a:cs typeface="Times New Roman" pitchFamily="18" charset="0"/>
              </a:rPr>
              <a:t>14.7</a:t>
            </a:r>
            <a:endParaRPr lang="en-US" dirty="0">
              <a:latin typeface="Times New Roman" pitchFamily="18" charset="0"/>
              <a:cs typeface="Times New Roman" pitchFamily="18" charset="0"/>
            </a:endParaRPr>
          </a:p>
        </p:txBody>
      </p:sp>
      <p:pic>
        <p:nvPicPr>
          <p:cNvPr id="4" name="Picture 3" descr="Figure14_8.png"/>
          <p:cNvPicPr/>
          <p:nvPr/>
        </p:nvPicPr>
        <p:blipFill>
          <a:blip r:embed="rId3" cstate="print">
            <a:extLst>
              <a:ext uri="{28A0092B-C50C-407E-A947-70E740481C1C}">
                <a14:useLocalDpi xmlns:a14="http://schemas.microsoft.com/office/drawing/2010/main" val="0"/>
              </a:ext>
            </a:extLst>
          </a:blip>
          <a:stretch>
            <a:fillRect/>
          </a:stretch>
        </p:blipFill>
        <p:spPr>
          <a:xfrm>
            <a:off x="1419370" y="371388"/>
            <a:ext cx="7150961" cy="611709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14644</TotalTime>
  <Words>2138</Words>
  <Application>Microsoft Macintosh PowerPoint</Application>
  <PresentationFormat>On-screen Show (4:3)</PresentationFormat>
  <Paragraphs>116</Paragraphs>
  <Slides>35</Slides>
  <Notes>34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Davidson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Malcolm Campbell</dc:creator>
  <cp:lastModifiedBy>Malcolm Campbell</cp:lastModifiedBy>
  <cp:revision>765</cp:revision>
  <dcterms:created xsi:type="dcterms:W3CDTF">2010-03-23T21:30:28Z</dcterms:created>
  <dcterms:modified xsi:type="dcterms:W3CDTF">2011-08-31T21:51:09Z</dcterms:modified>
</cp:coreProperties>
</file>